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60" r:id="rId2"/>
    <p:sldId id="267" r:id="rId3"/>
    <p:sldId id="269" r:id="rId4"/>
    <p:sldId id="272" r:id="rId5"/>
    <p:sldId id="274" r:id="rId6"/>
    <p:sldId id="282" r:id="rId7"/>
    <p:sldId id="271" r:id="rId8"/>
    <p:sldId id="276" r:id="rId9"/>
    <p:sldId id="281" r:id="rId10"/>
    <p:sldId id="273" r:id="rId11"/>
    <p:sldId id="275" r:id="rId12"/>
    <p:sldId id="280" r:id="rId13"/>
    <p:sldId id="279" r:id="rId14"/>
    <p:sldId id="278" r:id="rId15"/>
    <p:sldId id="270" r:id="rId16"/>
    <p:sldId id="26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ctoria R. Martinez" initials="VRM" lastIdx="1" clrIdx="0">
    <p:extLst>
      <p:ext uri="{19B8F6BF-5375-455C-9EA6-DF929625EA0E}">
        <p15:presenceInfo xmlns:p15="http://schemas.microsoft.com/office/powerpoint/2012/main" userId="S-1-5-21-1720680493-2331552638-384027724-1241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6" autoAdjust="0"/>
    <p:restoredTop sz="89096" autoAdjust="0"/>
  </p:normalViewPr>
  <p:slideViewPr>
    <p:cSldViewPr snapToGrid="0">
      <p:cViewPr varScale="1">
        <p:scale>
          <a:sx n="98" d="100"/>
          <a:sy n="98" d="100"/>
        </p:scale>
        <p:origin x="462" y="90"/>
      </p:cViewPr>
      <p:guideLst/>
    </p:cSldViewPr>
  </p:slideViewPr>
  <p:notesTextViewPr>
    <p:cViewPr>
      <p:scale>
        <a:sx n="1" d="1"/>
        <a:sy n="1" d="1"/>
      </p:scale>
      <p:origin x="0" y="0"/>
    </p:cViewPr>
  </p:notesTextViewPr>
  <p:notesViewPr>
    <p:cSldViewPr snapToGrid="0">
      <p:cViewPr varScale="1">
        <p:scale>
          <a:sx n="84" d="100"/>
          <a:sy n="84" d="100"/>
        </p:scale>
        <p:origin x="319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B51730F-702C-4660-9BF3-0F6A7E32F1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8C3C41F-6C65-435B-9879-EC425B1BA6F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E69B8CF-C827-410B-BC78-BE6AFBD8CFA8}" type="datetimeFigureOut">
              <a:rPr lang="en-US" smtClean="0"/>
              <a:t>2/21/2024</a:t>
            </a:fld>
            <a:endParaRPr lang="en-US"/>
          </a:p>
        </p:txBody>
      </p:sp>
      <p:sp>
        <p:nvSpPr>
          <p:cNvPr id="4" name="Footer Placeholder 3">
            <a:extLst>
              <a:ext uri="{FF2B5EF4-FFF2-40B4-BE49-F238E27FC236}">
                <a16:creationId xmlns:a16="http://schemas.microsoft.com/office/drawing/2014/main" id="{7D1FE87E-D208-43AF-84CD-AE9767F51D6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852CB42-BE07-496C-9BF4-5AB6CB22B0A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B470EE-835B-4BD9-B82F-875282C3E343}" type="slidenum">
              <a:rPr lang="en-US" smtClean="0"/>
              <a:t>‹#›</a:t>
            </a:fld>
            <a:endParaRPr lang="en-US"/>
          </a:p>
        </p:txBody>
      </p:sp>
    </p:spTree>
    <p:extLst>
      <p:ext uri="{BB962C8B-B14F-4D97-AF65-F5344CB8AC3E}">
        <p14:creationId xmlns:p14="http://schemas.microsoft.com/office/powerpoint/2010/main" val="4084279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2EB0D6-987C-4CAA-BCEC-473090A7CF86}" type="datetimeFigureOut">
              <a:rPr lang="en-US" smtClean="0"/>
              <a:t>2/21/2024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C6A08C-156E-46EF-A97B-3A87464DEE6D}" type="slidenum">
              <a:rPr lang="en-US" smtClean="0"/>
              <a:t>‹#›</a:t>
            </a:fld>
            <a:endParaRPr lang="en-US"/>
          </a:p>
        </p:txBody>
      </p:sp>
    </p:spTree>
    <p:extLst>
      <p:ext uri="{BB962C8B-B14F-4D97-AF65-F5344CB8AC3E}">
        <p14:creationId xmlns:p14="http://schemas.microsoft.com/office/powerpoint/2010/main" val="6935565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C6A08C-156E-46EF-A97B-3A87464DEE6D}" type="slidenum">
              <a:rPr lang="en-US" smtClean="0"/>
              <a:t>1</a:t>
            </a:fld>
            <a:endParaRPr lang="en-US"/>
          </a:p>
        </p:txBody>
      </p:sp>
    </p:spTree>
    <p:extLst>
      <p:ext uri="{BB962C8B-B14F-4D97-AF65-F5344CB8AC3E}">
        <p14:creationId xmlns:p14="http://schemas.microsoft.com/office/powerpoint/2010/main" val="578143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Save time (speeds the purchasing process) and money (not all the times)</a:t>
            </a:r>
          </a:p>
          <a:p>
            <a:r>
              <a:rPr lang="en-US" dirty="0"/>
              <a:t>Trained professionals </a:t>
            </a:r>
          </a:p>
        </p:txBody>
      </p:sp>
      <p:sp>
        <p:nvSpPr>
          <p:cNvPr id="4" name="Slide Number Placeholder 3"/>
          <p:cNvSpPr>
            <a:spLocks noGrp="1"/>
          </p:cNvSpPr>
          <p:nvPr>
            <p:ph type="sldNum" sz="quarter" idx="5"/>
          </p:nvPr>
        </p:nvSpPr>
        <p:spPr/>
        <p:txBody>
          <a:bodyPr/>
          <a:lstStyle/>
          <a:p>
            <a:fld id="{8EC6A08C-156E-46EF-A97B-3A87464DEE6D}" type="slidenum">
              <a:rPr lang="en-US" smtClean="0"/>
              <a:t>10</a:t>
            </a:fld>
            <a:endParaRPr lang="en-US"/>
          </a:p>
        </p:txBody>
      </p:sp>
    </p:spTree>
    <p:extLst>
      <p:ext uri="{BB962C8B-B14F-4D97-AF65-F5344CB8AC3E}">
        <p14:creationId xmlns:p14="http://schemas.microsoft.com/office/powerpoint/2010/main" val="2897591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C6A08C-156E-46EF-A97B-3A87464DEE6D}" type="slidenum">
              <a:rPr lang="en-US" smtClean="0"/>
              <a:t>11</a:t>
            </a:fld>
            <a:endParaRPr lang="en-US"/>
          </a:p>
        </p:txBody>
      </p:sp>
    </p:spTree>
    <p:extLst>
      <p:ext uri="{BB962C8B-B14F-4D97-AF65-F5344CB8AC3E}">
        <p14:creationId xmlns:p14="http://schemas.microsoft.com/office/powerpoint/2010/main" val="3704764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SPOs</a:t>
            </a:r>
          </a:p>
          <a:p>
            <a:endParaRPr lang="en-US" dirty="0"/>
          </a:p>
        </p:txBody>
      </p:sp>
      <p:sp>
        <p:nvSpPr>
          <p:cNvPr id="4" name="Slide Number Placeholder 3"/>
          <p:cNvSpPr>
            <a:spLocks noGrp="1"/>
          </p:cNvSpPr>
          <p:nvPr>
            <p:ph type="sldNum" sz="quarter" idx="5"/>
          </p:nvPr>
        </p:nvSpPr>
        <p:spPr/>
        <p:txBody>
          <a:bodyPr/>
          <a:lstStyle/>
          <a:p>
            <a:fld id="{8EC6A08C-156E-46EF-A97B-3A87464DEE6D}" type="slidenum">
              <a:rPr lang="en-US" smtClean="0"/>
              <a:t>12</a:t>
            </a:fld>
            <a:endParaRPr lang="en-US"/>
          </a:p>
        </p:txBody>
      </p:sp>
    </p:spTree>
    <p:extLst>
      <p:ext uri="{BB962C8B-B14F-4D97-AF65-F5344CB8AC3E}">
        <p14:creationId xmlns:p14="http://schemas.microsoft.com/office/powerpoint/2010/main" val="3630863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 have a time frame usually 30 days to dispute </a:t>
            </a:r>
            <a:r>
              <a:rPr lang="en-US" dirty="0" err="1"/>
              <a:t>descrepencies</a:t>
            </a:r>
            <a:r>
              <a:rPr lang="en-US" dirty="0"/>
              <a:t> (more or less depending on the vendor) </a:t>
            </a:r>
          </a:p>
          <a:p>
            <a:r>
              <a:rPr lang="en-US" dirty="0"/>
              <a:t>Equipment might be less</a:t>
            </a:r>
          </a:p>
          <a:p>
            <a:r>
              <a:rPr lang="en-US" dirty="0"/>
              <a:t>No exchanges allowed (only returns)  </a:t>
            </a:r>
          </a:p>
        </p:txBody>
      </p:sp>
      <p:sp>
        <p:nvSpPr>
          <p:cNvPr id="4" name="Slide Number Placeholder 3"/>
          <p:cNvSpPr>
            <a:spLocks noGrp="1"/>
          </p:cNvSpPr>
          <p:nvPr>
            <p:ph type="sldNum" sz="quarter" idx="5"/>
          </p:nvPr>
        </p:nvSpPr>
        <p:spPr/>
        <p:txBody>
          <a:bodyPr/>
          <a:lstStyle/>
          <a:p>
            <a:fld id="{8EC6A08C-156E-46EF-A97B-3A87464DEE6D}" type="slidenum">
              <a:rPr lang="en-US" smtClean="0"/>
              <a:t>13</a:t>
            </a:fld>
            <a:endParaRPr lang="en-US"/>
          </a:p>
        </p:txBody>
      </p:sp>
    </p:spTree>
    <p:extLst>
      <p:ext uri="{BB962C8B-B14F-4D97-AF65-F5344CB8AC3E}">
        <p14:creationId xmlns:p14="http://schemas.microsoft.com/office/powerpoint/2010/main" val="2368553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way matching to process payment</a:t>
            </a:r>
          </a:p>
        </p:txBody>
      </p:sp>
      <p:sp>
        <p:nvSpPr>
          <p:cNvPr id="4" name="Slide Number Placeholder 3"/>
          <p:cNvSpPr>
            <a:spLocks noGrp="1"/>
          </p:cNvSpPr>
          <p:nvPr>
            <p:ph type="sldNum" sz="quarter" idx="5"/>
          </p:nvPr>
        </p:nvSpPr>
        <p:spPr/>
        <p:txBody>
          <a:bodyPr/>
          <a:lstStyle/>
          <a:p>
            <a:fld id="{8EC6A08C-156E-46EF-A97B-3A87464DEE6D}" type="slidenum">
              <a:rPr lang="en-US" smtClean="0"/>
              <a:t>14</a:t>
            </a:fld>
            <a:endParaRPr lang="en-US"/>
          </a:p>
        </p:txBody>
      </p:sp>
    </p:spTree>
    <p:extLst>
      <p:ext uri="{BB962C8B-B14F-4D97-AF65-F5344CB8AC3E}">
        <p14:creationId xmlns:p14="http://schemas.microsoft.com/office/powerpoint/2010/main" val="2352903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C6A08C-156E-46EF-A97B-3A87464DEE6D}" type="slidenum">
              <a:rPr lang="en-US" smtClean="0"/>
              <a:t>15</a:t>
            </a:fld>
            <a:endParaRPr lang="en-US"/>
          </a:p>
        </p:txBody>
      </p:sp>
    </p:spTree>
    <p:extLst>
      <p:ext uri="{BB962C8B-B14F-4D97-AF65-F5344CB8AC3E}">
        <p14:creationId xmlns:p14="http://schemas.microsoft.com/office/powerpoint/2010/main" val="3036689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C6A08C-156E-46EF-A97B-3A87464DEE6D}" type="slidenum">
              <a:rPr lang="en-US" smtClean="0"/>
              <a:t>16</a:t>
            </a:fld>
            <a:endParaRPr lang="en-US"/>
          </a:p>
        </p:txBody>
      </p:sp>
    </p:spTree>
    <p:extLst>
      <p:ext uri="{BB962C8B-B14F-4D97-AF65-F5344CB8AC3E}">
        <p14:creationId xmlns:p14="http://schemas.microsoft.com/office/powerpoint/2010/main" val="1245831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C6A08C-156E-46EF-A97B-3A87464DEE6D}" type="slidenum">
              <a:rPr lang="en-US" smtClean="0"/>
              <a:t>2</a:t>
            </a:fld>
            <a:endParaRPr lang="en-US"/>
          </a:p>
        </p:txBody>
      </p:sp>
    </p:spTree>
    <p:extLst>
      <p:ext uri="{BB962C8B-B14F-4D97-AF65-F5344CB8AC3E}">
        <p14:creationId xmlns:p14="http://schemas.microsoft.com/office/powerpoint/2010/main" val="3867508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C6A08C-156E-46EF-A97B-3A87464DEE6D}" type="slidenum">
              <a:rPr lang="en-US" smtClean="0"/>
              <a:t>3</a:t>
            </a:fld>
            <a:endParaRPr lang="en-US"/>
          </a:p>
        </p:txBody>
      </p:sp>
    </p:spTree>
    <p:extLst>
      <p:ext uri="{BB962C8B-B14F-4D97-AF65-F5344CB8AC3E}">
        <p14:creationId xmlns:p14="http://schemas.microsoft.com/office/powerpoint/2010/main" val="2657784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conflicts of interest can significantly damage the integrity and transparency of the process</a:t>
            </a:r>
            <a:endParaRPr lang="en-US" dirty="0"/>
          </a:p>
        </p:txBody>
      </p:sp>
      <p:sp>
        <p:nvSpPr>
          <p:cNvPr id="4" name="Slide Number Placeholder 3"/>
          <p:cNvSpPr>
            <a:spLocks noGrp="1"/>
          </p:cNvSpPr>
          <p:nvPr>
            <p:ph type="sldNum" sz="quarter" idx="5"/>
          </p:nvPr>
        </p:nvSpPr>
        <p:spPr/>
        <p:txBody>
          <a:bodyPr/>
          <a:lstStyle/>
          <a:p>
            <a:fld id="{8EC6A08C-156E-46EF-A97B-3A87464DEE6D}" type="slidenum">
              <a:rPr lang="en-US" smtClean="0"/>
              <a:t>4</a:t>
            </a:fld>
            <a:endParaRPr lang="en-US"/>
          </a:p>
        </p:txBody>
      </p:sp>
    </p:spTree>
    <p:extLst>
      <p:ext uri="{BB962C8B-B14F-4D97-AF65-F5344CB8AC3E}">
        <p14:creationId xmlns:p14="http://schemas.microsoft.com/office/powerpoint/2010/main" val="789882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purchase order document is a contract between us and the vendor</a:t>
            </a:r>
          </a:p>
        </p:txBody>
      </p:sp>
      <p:sp>
        <p:nvSpPr>
          <p:cNvPr id="4" name="Slide Number Placeholder 3"/>
          <p:cNvSpPr>
            <a:spLocks noGrp="1"/>
          </p:cNvSpPr>
          <p:nvPr>
            <p:ph type="sldNum" sz="quarter" idx="5"/>
          </p:nvPr>
        </p:nvSpPr>
        <p:spPr/>
        <p:txBody>
          <a:bodyPr/>
          <a:lstStyle/>
          <a:p>
            <a:fld id="{8EC6A08C-156E-46EF-A97B-3A87464DEE6D}" type="slidenum">
              <a:rPr lang="en-US" smtClean="0"/>
              <a:t>5</a:t>
            </a:fld>
            <a:endParaRPr lang="en-US"/>
          </a:p>
        </p:txBody>
      </p:sp>
    </p:spTree>
    <p:extLst>
      <p:ext uri="{BB962C8B-B14F-4D97-AF65-F5344CB8AC3E}">
        <p14:creationId xmlns:p14="http://schemas.microsoft.com/office/powerpoint/2010/main" val="2357172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college threshold is $5,000 (cannot be split up) (we’ll catch on/police)</a:t>
            </a:r>
          </a:p>
          <a:p>
            <a:r>
              <a:rPr lang="en-US" dirty="0"/>
              <a:t>Even if the request is under $5,000.00, you can still request as many quotes to compare prices (if you’d like)</a:t>
            </a:r>
          </a:p>
          <a:p>
            <a:r>
              <a:rPr lang="en-US" dirty="0"/>
              <a:t>Help us in getting quotes expedites the process</a:t>
            </a:r>
          </a:p>
          <a:p>
            <a:r>
              <a:rPr lang="en-US" dirty="0"/>
              <a:t>W-9 form for new vendors only (can check with us if they are set up in system)</a:t>
            </a:r>
          </a:p>
        </p:txBody>
      </p:sp>
      <p:sp>
        <p:nvSpPr>
          <p:cNvPr id="4" name="Slide Number Placeholder 3"/>
          <p:cNvSpPr>
            <a:spLocks noGrp="1"/>
          </p:cNvSpPr>
          <p:nvPr>
            <p:ph type="sldNum" sz="quarter" idx="5"/>
          </p:nvPr>
        </p:nvSpPr>
        <p:spPr/>
        <p:txBody>
          <a:bodyPr/>
          <a:lstStyle/>
          <a:p>
            <a:fld id="{8EC6A08C-156E-46EF-A97B-3A87464DEE6D}" type="slidenum">
              <a:rPr lang="en-US" smtClean="0"/>
              <a:t>6</a:t>
            </a:fld>
            <a:endParaRPr lang="en-US"/>
          </a:p>
        </p:txBody>
      </p:sp>
    </p:spTree>
    <p:extLst>
      <p:ext uri="{BB962C8B-B14F-4D97-AF65-F5344CB8AC3E}">
        <p14:creationId xmlns:p14="http://schemas.microsoft.com/office/powerpoint/2010/main" val="834744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Departments Initiates the purchasing process by submitting a requisition </a:t>
            </a:r>
          </a:p>
          <a:p>
            <a:r>
              <a:rPr lang="en-US" dirty="0"/>
              <a:t>The Purchasing Office has the final authority on which vendor we choose</a:t>
            </a:r>
          </a:p>
          <a:p>
            <a:r>
              <a:rPr lang="en-US" dirty="0"/>
              <a:t>Delivery of merchandise is only done at the Main Campus (none at the South)</a:t>
            </a:r>
          </a:p>
        </p:txBody>
      </p:sp>
      <p:sp>
        <p:nvSpPr>
          <p:cNvPr id="4" name="Slide Number Placeholder 3"/>
          <p:cNvSpPr>
            <a:spLocks noGrp="1"/>
          </p:cNvSpPr>
          <p:nvPr>
            <p:ph type="sldNum" sz="quarter" idx="5"/>
          </p:nvPr>
        </p:nvSpPr>
        <p:spPr/>
        <p:txBody>
          <a:bodyPr/>
          <a:lstStyle/>
          <a:p>
            <a:fld id="{8EC6A08C-156E-46EF-A97B-3A87464DEE6D}" type="slidenum">
              <a:rPr lang="en-US" smtClean="0"/>
              <a:t>7</a:t>
            </a:fld>
            <a:endParaRPr lang="en-US"/>
          </a:p>
        </p:txBody>
      </p:sp>
    </p:spTree>
    <p:extLst>
      <p:ext uri="{BB962C8B-B14F-4D97-AF65-F5344CB8AC3E}">
        <p14:creationId xmlns:p14="http://schemas.microsoft.com/office/powerpoint/2010/main" val="4129194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college threshold is $5,000 (cannot be split up) (we’ll catch on/police)</a:t>
            </a:r>
          </a:p>
          <a:p>
            <a:r>
              <a:rPr lang="en-US" dirty="0"/>
              <a:t>Even if the request is under $5,000.00, you can still request as many quotes to compare prices (if you’d like)</a:t>
            </a:r>
          </a:p>
          <a:p>
            <a:r>
              <a:rPr lang="en-US" dirty="0"/>
              <a:t>Help us in getting quotes expedites the process</a:t>
            </a:r>
          </a:p>
          <a:p>
            <a:r>
              <a:rPr lang="en-US" dirty="0"/>
              <a:t>W-9 form for new vendors only (can check with us if they are set up in system)</a:t>
            </a:r>
          </a:p>
        </p:txBody>
      </p:sp>
      <p:sp>
        <p:nvSpPr>
          <p:cNvPr id="4" name="Slide Number Placeholder 3"/>
          <p:cNvSpPr>
            <a:spLocks noGrp="1"/>
          </p:cNvSpPr>
          <p:nvPr>
            <p:ph type="sldNum" sz="quarter" idx="5"/>
          </p:nvPr>
        </p:nvSpPr>
        <p:spPr/>
        <p:txBody>
          <a:bodyPr/>
          <a:lstStyle/>
          <a:p>
            <a:fld id="{8EC6A08C-156E-46EF-A97B-3A87464DEE6D}" type="slidenum">
              <a:rPr lang="en-US" smtClean="0"/>
              <a:t>8</a:t>
            </a:fld>
            <a:endParaRPr lang="en-US"/>
          </a:p>
        </p:txBody>
      </p:sp>
    </p:spTree>
    <p:extLst>
      <p:ext uri="{BB962C8B-B14F-4D97-AF65-F5344CB8AC3E}">
        <p14:creationId xmlns:p14="http://schemas.microsoft.com/office/powerpoint/2010/main" val="558113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Turnaround time is usually about month and it is posted in the newspaper and website for all vendors </a:t>
            </a:r>
          </a:p>
        </p:txBody>
      </p:sp>
      <p:sp>
        <p:nvSpPr>
          <p:cNvPr id="4" name="Slide Number Placeholder 3"/>
          <p:cNvSpPr>
            <a:spLocks noGrp="1"/>
          </p:cNvSpPr>
          <p:nvPr>
            <p:ph type="sldNum" sz="quarter" idx="5"/>
          </p:nvPr>
        </p:nvSpPr>
        <p:spPr/>
        <p:txBody>
          <a:bodyPr/>
          <a:lstStyle/>
          <a:p>
            <a:fld id="{8EC6A08C-156E-46EF-A97B-3A87464DEE6D}" type="slidenum">
              <a:rPr lang="en-US" smtClean="0"/>
              <a:t>9</a:t>
            </a:fld>
            <a:endParaRPr lang="en-US"/>
          </a:p>
        </p:txBody>
      </p:sp>
    </p:spTree>
    <p:extLst>
      <p:ext uri="{BB962C8B-B14F-4D97-AF65-F5344CB8AC3E}">
        <p14:creationId xmlns:p14="http://schemas.microsoft.com/office/powerpoint/2010/main" val="319351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05621-E53D-467E-A336-BBDE9875C7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5109E4-2CE4-4180-9E07-FD8C21BB9F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3A3716-6CBD-4A83-A978-579A862C21C5}"/>
              </a:ext>
            </a:extLst>
          </p:cNvPr>
          <p:cNvSpPr>
            <a:spLocks noGrp="1"/>
          </p:cNvSpPr>
          <p:nvPr>
            <p:ph type="dt" sz="half" idx="10"/>
          </p:nvPr>
        </p:nvSpPr>
        <p:spPr/>
        <p:txBody>
          <a:bodyPr/>
          <a:lstStyle/>
          <a:p>
            <a:fld id="{8D956E8B-7812-4853-8B74-13A0AB5962ED}" type="datetimeFigureOut">
              <a:rPr lang="en-US" smtClean="0"/>
              <a:t>2/21/2024</a:t>
            </a:fld>
            <a:endParaRPr lang="en-US"/>
          </a:p>
        </p:txBody>
      </p:sp>
      <p:sp>
        <p:nvSpPr>
          <p:cNvPr id="5" name="Footer Placeholder 4">
            <a:extLst>
              <a:ext uri="{FF2B5EF4-FFF2-40B4-BE49-F238E27FC236}">
                <a16:creationId xmlns:a16="http://schemas.microsoft.com/office/drawing/2014/main" id="{D386914A-719A-44B4-B06A-BDC9F3938B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55C21E-84D3-439D-B1AB-1BE542875492}"/>
              </a:ext>
            </a:extLst>
          </p:cNvPr>
          <p:cNvSpPr>
            <a:spLocks noGrp="1"/>
          </p:cNvSpPr>
          <p:nvPr>
            <p:ph type="sldNum" sz="quarter" idx="12"/>
          </p:nvPr>
        </p:nvSpPr>
        <p:spPr/>
        <p:txBody>
          <a:bodyPr/>
          <a:lstStyle/>
          <a:p>
            <a:fld id="{3E9B1DB7-731E-4254-8DD9-6ED856F1A057}" type="slidenum">
              <a:rPr lang="en-US" smtClean="0"/>
              <a:t>‹#›</a:t>
            </a:fld>
            <a:endParaRPr lang="en-US"/>
          </a:p>
        </p:txBody>
      </p:sp>
    </p:spTree>
    <p:extLst>
      <p:ext uri="{BB962C8B-B14F-4D97-AF65-F5344CB8AC3E}">
        <p14:creationId xmlns:p14="http://schemas.microsoft.com/office/powerpoint/2010/main" val="3221981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CD19F-859C-4147-9C9B-DCB121C44D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A38C082-65EF-416F-AACA-892603E133C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F6DCD5-EF44-4188-9D21-32D4133C4387}"/>
              </a:ext>
            </a:extLst>
          </p:cNvPr>
          <p:cNvSpPr>
            <a:spLocks noGrp="1"/>
          </p:cNvSpPr>
          <p:nvPr>
            <p:ph type="dt" sz="half" idx="10"/>
          </p:nvPr>
        </p:nvSpPr>
        <p:spPr/>
        <p:txBody>
          <a:bodyPr/>
          <a:lstStyle/>
          <a:p>
            <a:fld id="{8D956E8B-7812-4853-8B74-13A0AB5962ED}" type="datetimeFigureOut">
              <a:rPr lang="en-US" smtClean="0"/>
              <a:t>2/21/2024</a:t>
            </a:fld>
            <a:endParaRPr lang="en-US"/>
          </a:p>
        </p:txBody>
      </p:sp>
      <p:sp>
        <p:nvSpPr>
          <p:cNvPr id="5" name="Footer Placeholder 4">
            <a:extLst>
              <a:ext uri="{FF2B5EF4-FFF2-40B4-BE49-F238E27FC236}">
                <a16:creationId xmlns:a16="http://schemas.microsoft.com/office/drawing/2014/main" id="{4F0AFC64-4309-4545-BA3B-CC847E3BC1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42D4B7-A8D4-4C42-86CB-CBC92987B2BF}"/>
              </a:ext>
            </a:extLst>
          </p:cNvPr>
          <p:cNvSpPr>
            <a:spLocks noGrp="1"/>
          </p:cNvSpPr>
          <p:nvPr>
            <p:ph type="sldNum" sz="quarter" idx="12"/>
          </p:nvPr>
        </p:nvSpPr>
        <p:spPr/>
        <p:txBody>
          <a:bodyPr/>
          <a:lstStyle/>
          <a:p>
            <a:fld id="{3E9B1DB7-731E-4254-8DD9-6ED856F1A057}" type="slidenum">
              <a:rPr lang="en-US" smtClean="0"/>
              <a:t>‹#›</a:t>
            </a:fld>
            <a:endParaRPr lang="en-US"/>
          </a:p>
        </p:txBody>
      </p:sp>
    </p:spTree>
    <p:extLst>
      <p:ext uri="{BB962C8B-B14F-4D97-AF65-F5344CB8AC3E}">
        <p14:creationId xmlns:p14="http://schemas.microsoft.com/office/powerpoint/2010/main" val="1267156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09441A-751F-420C-BFBC-5300687F4A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A86A8F-EEB0-4DB0-B1FF-3938AA2345E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FB7284-447E-448D-977F-5FC0D6D00C2F}"/>
              </a:ext>
            </a:extLst>
          </p:cNvPr>
          <p:cNvSpPr>
            <a:spLocks noGrp="1"/>
          </p:cNvSpPr>
          <p:nvPr>
            <p:ph type="dt" sz="half" idx="10"/>
          </p:nvPr>
        </p:nvSpPr>
        <p:spPr/>
        <p:txBody>
          <a:bodyPr/>
          <a:lstStyle/>
          <a:p>
            <a:fld id="{8D956E8B-7812-4853-8B74-13A0AB5962ED}" type="datetimeFigureOut">
              <a:rPr lang="en-US" smtClean="0"/>
              <a:t>2/21/2024</a:t>
            </a:fld>
            <a:endParaRPr lang="en-US"/>
          </a:p>
        </p:txBody>
      </p:sp>
      <p:sp>
        <p:nvSpPr>
          <p:cNvPr id="5" name="Footer Placeholder 4">
            <a:extLst>
              <a:ext uri="{FF2B5EF4-FFF2-40B4-BE49-F238E27FC236}">
                <a16:creationId xmlns:a16="http://schemas.microsoft.com/office/drawing/2014/main" id="{BA9156A9-5702-49B2-8711-74B880DD9A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2CA24A-A0A7-4B3E-9615-40BD5493093D}"/>
              </a:ext>
            </a:extLst>
          </p:cNvPr>
          <p:cNvSpPr>
            <a:spLocks noGrp="1"/>
          </p:cNvSpPr>
          <p:nvPr>
            <p:ph type="sldNum" sz="quarter" idx="12"/>
          </p:nvPr>
        </p:nvSpPr>
        <p:spPr/>
        <p:txBody>
          <a:bodyPr/>
          <a:lstStyle/>
          <a:p>
            <a:fld id="{3E9B1DB7-731E-4254-8DD9-6ED856F1A057}" type="slidenum">
              <a:rPr lang="en-US" smtClean="0"/>
              <a:t>‹#›</a:t>
            </a:fld>
            <a:endParaRPr lang="en-US"/>
          </a:p>
        </p:txBody>
      </p:sp>
    </p:spTree>
    <p:extLst>
      <p:ext uri="{BB962C8B-B14F-4D97-AF65-F5344CB8AC3E}">
        <p14:creationId xmlns:p14="http://schemas.microsoft.com/office/powerpoint/2010/main" val="3633526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ED8AA4A-1E1C-4B92-A13F-32A38CA8CE96}"/>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24702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5B1355-909B-44AE-826C-F4B1A15ABBFE}"/>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83144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2D6631D-84BB-418F-BEB2-3C2EBE963FE2}"/>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32230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7D8B4-A397-4DB5-A245-4A6A459EB1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080221-8D3E-4542-9E13-C4C6FA504C8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BD5CED-8313-4D9E-9B06-D30C58395461}"/>
              </a:ext>
            </a:extLst>
          </p:cNvPr>
          <p:cNvSpPr>
            <a:spLocks noGrp="1"/>
          </p:cNvSpPr>
          <p:nvPr>
            <p:ph type="dt" sz="half" idx="10"/>
          </p:nvPr>
        </p:nvSpPr>
        <p:spPr/>
        <p:txBody>
          <a:bodyPr/>
          <a:lstStyle/>
          <a:p>
            <a:fld id="{8D956E8B-7812-4853-8B74-13A0AB5962ED}" type="datetimeFigureOut">
              <a:rPr lang="en-US" smtClean="0"/>
              <a:t>2/21/2024</a:t>
            </a:fld>
            <a:endParaRPr lang="en-US"/>
          </a:p>
        </p:txBody>
      </p:sp>
      <p:sp>
        <p:nvSpPr>
          <p:cNvPr id="5" name="Footer Placeholder 4">
            <a:extLst>
              <a:ext uri="{FF2B5EF4-FFF2-40B4-BE49-F238E27FC236}">
                <a16:creationId xmlns:a16="http://schemas.microsoft.com/office/drawing/2014/main" id="{D9EFE7D1-CD42-4D3A-B059-F0CC93895B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5D7E53-C7C3-4EDA-8CFC-B0D1BD9094C0}"/>
              </a:ext>
            </a:extLst>
          </p:cNvPr>
          <p:cNvSpPr>
            <a:spLocks noGrp="1"/>
          </p:cNvSpPr>
          <p:nvPr>
            <p:ph type="sldNum" sz="quarter" idx="12"/>
          </p:nvPr>
        </p:nvSpPr>
        <p:spPr/>
        <p:txBody>
          <a:bodyPr/>
          <a:lstStyle/>
          <a:p>
            <a:fld id="{3E9B1DB7-731E-4254-8DD9-6ED856F1A057}" type="slidenum">
              <a:rPr lang="en-US" smtClean="0"/>
              <a:t>‹#›</a:t>
            </a:fld>
            <a:endParaRPr lang="en-US"/>
          </a:p>
        </p:txBody>
      </p:sp>
    </p:spTree>
    <p:extLst>
      <p:ext uri="{BB962C8B-B14F-4D97-AF65-F5344CB8AC3E}">
        <p14:creationId xmlns:p14="http://schemas.microsoft.com/office/powerpoint/2010/main" val="1986113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D0A4A-95F1-440A-883C-61C210486A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73093A-6E54-4A48-853B-0DD7DF7CB5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AEFB650-D5B0-49BE-B51E-CE4CAFDB1792}"/>
              </a:ext>
            </a:extLst>
          </p:cNvPr>
          <p:cNvSpPr>
            <a:spLocks noGrp="1"/>
          </p:cNvSpPr>
          <p:nvPr>
            <p:ph type="dt" sz="half" idx="10"/>
          </p:nvPr>
        </p:nvSpPr>
        <p:spPr/>
        <p:txBody>
          <a:bodyPr/>
          <a:lstStyle/>
          <a:p>
            <a:fld id="{8D956E8B-7812-4853-8B74-13A0AB5962ED}" type="datetimeFigureOut">
              <a:rPr lang="en-US" smtClean="0"/>
              <a:t>2/21/2024</a:t>
            </a:fld>
            <a:endParaRPr lang="en-US"/>
          </a:p>
        </p:txBody>
      </p:sp>
      <p:sp>
        <p:nvSpPr>
          <p:cNvPr id="5" name="Footer Placeholder 4">
            <a:extLst>
              <a:ext uri="{FF2B5EF4-FFF2-40B4-BE49-F238E27FC236}">
                <a16:creationId xmlns:a16="http://schemas.microsoft.com/office/drawing/2014/main" id="{716FD63D-19C0-412C-8167-9BEFAD9120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545DDD-3EEF-4A15-A9E4-74620D20B674}"/>
              </a:ext>
            </a:extLst>
          </p:cNvPr>
          <p:cNvSpPr>
            <a:spLocks noGrp="1"/>
          </p:cNvSpPr>
          <p:nvPr>
            <p:ph type="sldNum" sz="quarter" idx="12"/>
          </p:nvPr>
        </p:nvSpPr>
        <p:spPr/>
        <p:txBody>
          <a:bodyPr/>
          <a:lstStyle/>
          <a:p>
            <a:fld id="{3E9B1DB7-731E-4254-8DD9-6ED856F1A057}" type="slidenum">
              <a:rPr lang="en-US" smtClean="0"/>
              <a:t>‹#›</a:t>
            </a:fld>
            <a:endParaRPr lang="en-US"/>
          </a:p>
        </p:txBody>
      </p:sp>
    </p:spTree>
    <p:extLst>
      <p:ext uri="{BB962C8B-B14F-4D97-AF65-F5344CB8AC3E}">
        <p14:creationId xmlns:p14="http://schemas.microsoft.com/office/powerpoint/2010/main" val="1105796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FF522-903E-4AB0-AC92-3186FF0C71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4DF0C4-2C07-44C7-A0A3-4FBF3A0B28D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428A37-D339-4DDA-A425-FCF941D643E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C89F06-2E87-448B-81E2-800127B91576}"/>
              </a:ext>
            </a:extLst>
          </p:cNvPr>
          <p:cNvSpPr>
            <a:spLocks noGrp="1"/>
          </p:cNvSpPr>
          <p:nvPr>
            <p:ph type="dt" sz="half" idx="10"/>
          </p:nvPr>
        </p:nvSpPr>
        <p:spPr/>
        <p:txBody>
          <a:bodyPr/>
          <a:lstStyle/>
          <a:p>
            <a:fld id="{8D956E8B-7812-4853-8B74-13A0AB5962ED}" type="datetimeFigureOut">
              <a:rPr lang="en-US" smtClean="0"/>
              <a:t>2/21/2024</a:t>
            </a:fld>
            <a:endParaRPr lang="en-US"/>
          </a:p>
        </p:txBody>
      </p:sp>
      <p:sp>
        <p:nvSpPr>
          <p:cNvPr id="6" name="Footer Placeholder 5">
            <a:extLst>
              <a:ext uri="{FF2B5EF4-FFF2-40B4-BE49-F238E27FC236}">
                <a16:creationId xmlns:a16="http://schemas.microsoft.com/office/drawing/2014/main" id="{CAC7A15D-D643-4469-92AD-BDACBEF0F2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3A5BC5-2FE1-42C0-83E3-5CE128AFCED7}"/>
              </a:ext>
            </a:extLst>
          </p:cNvPr>
          <p:cNvSpPr>
            <a:spLocks noGrp="1"/>
          </p:cNvSpPr>
          <p:nvPr>
            <p:ph type="sldNum" sz="quarter" idx="12"/>
          </p:nvPr>
        </p:nvSpPr>
        <p:spPr/>
        <p:txBody>
          <a:bodyPr/>
          <a:lstStyle/>
          <a:p>
            <a:fld id="{3E9B1DB7-731E-4254-8DD9-6ED856F1A057}" type="slidenum">
              <a:rPr lang="en-US" smtClean="0"/>
              <a:t>‹#›</a:t>
            </a:fld>
            <a:endParaRPr lang="en-US"/>
          </a:p>
        </p:txBody>
      </p:sp>
    </p:spTree>
    <p:extLst>
      <p:ext uri="{BB962C8B-B14F-4D97-AF65-F5344CB8AC3E}">
        <p14:creationId xmlns:p14="http://schemas.microsoft.com/office/powerpoint/2010/main" val="1342757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54203-0BD3-482B-9DD5-853827BAE8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FD11B0-4500-4E30-BEA5-C0879DF810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3F7AD53-214C-40C4-A920-BCED8B2B359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0AB687-CCAF-413F-BCCC-9A4711462B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7047B69-C608-4DCF-B9E8-B1204A42417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1FA2436-CAFE-46E3-851D-D04B1A8C67C6}"/>
              </a:ext>
            </a:extLst>
          </p:cNvPr>
          <p:cNvSpPr>
            <a:spLocks noGrp="1"/>
          </p:cNvSpPr>
          <p:nvPr>
            <p:ph type="dt" sz="half" idx="10"/>
          </p:nvPr>
        </p:nvSpPr>
        <p:spPr/>
        <p:txBody>
          <a:bodyPr/>
          <a:lstStyle/>
          <a:p>
            <a:fld id="{8D956E8B-7812-4853-8B74-13A0AB5962ED}" type="datetimeFigureOut">
              <a:rPr lang="en-US" smtClean="0"/>
              <a:t>2/21/2024</a:t>
            </a:fld>
            <a:endParaRPr lang="en-US"/>
          </a:p>
        </p:txBody>
      </p:sp>
      <p:sp>
        <p:nvSpPr>
          <p:cNvPr id="8" name="Footer Placeholder 7">
            <a:extLst>
              <a:ext uri="{FF2B5EF4-FFF2-40B4-BE49-F238E27FC236}">
                <a16:creationId xmlns:a16="http://schemas.microsoft.com/office/drawing/2014/main" id="{3C075D35-D662-463D-A8ED-7A824E5546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930E4E-9033-407C-B928-1FEB5E0D9BBC}"/>
              </a:ext>
            </a:extLst>
          </p:cNvPr>
          <p:cNvSpPr>
            <a:spLocks noGrp="1"/>
          </p:cNvSpPr>
          <p:nvPr>
            <p:ph type="sldNum" sz="quarter" idx="12"/>
          </p:nvPr>
        </p:nvSpPr>
        <p:spPr/>
        <p:txBody>
          <a:bodyPr/>
          <a:lstStyle/>
          <a:p>
            <a:fld id="{3E9B1DB7-731E-4254-8DD9-6ED856F1A057}" type="slidenum">
              <a:rPr lang="en-US" smtClean="0"/>
              <a:t>‹#›</a:t>
            </a:fld>
            <a:endParaRPr lang="en-US"/>
          </a:p>
        </p:txBody>
      </p:sp>
    </p:spTree>
    <p:extLst>
      <p:ext uri="{BB962C8B-B14F-4D97-AF65-F5344CB8AC3E}">
        <p14:creationId xmlns:p14="http://schemas.microsoft.com/office/powerpoint/2010/main" val="3971043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04AD4-E297-4F43-A044-0710801BE9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527944-13C5-4E2B-A13C-82FD1D4377C3}"/>
              </a:ext>
            </a:extLst>
          </p:cNvPr>
          <p:cNvSpPr>
            <a:spLocks noGrp="1"/>
          </p:cNvSpPr>
          <p:nvPr>
            <p:ph type="dt" sz="half" idx="10"/>
          </p:nvPr>
        </p:nvSpPr>
        <p:spPr/>
        <p:txBody>
          <a:bodyPr/>
          <a:lstStyle/>
          <a:p>
            <a:fld id="{8D956E8B-7812-4853-8B74-13A0AB5962ED}" type="datetimeFigureOut">
              <a:rPr lang="en-US" smtClean="0"/>
              <a:t>2/21/2024</a:t>
            </a:fld>
            <a:endParaRPr lang="en-US"/>
          </a:p>
        </p:txBody>
      </p:sp>
      <p:sp>
        <p:nvSpPr>
          <p:cNvPr id="4" name="Footer Placeholder 3">
            <a:extLst>
              <a:ext uri="{FF2B5EF4-FFF2-40B4-BE49-F238E27FC236}">
                <a16:creationId xmlns:a16="http://schemas.microsoft.com/office/drawing/2014/main" id="{4EF22000-E42E-453B-87B2-C549AA7F9F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EC3C65-1199-4A46-99D0-926829F63EBC}"/>
              </a:ext>
            </a:extLst>
          </p:cNvPr>
          <p:cNvSpPr>
            <a:spLocks noGrp="1"/>
          </p:cNvSpPr>
          <p:nvPr>
            <p:ph type="sldNum" sz="quarter" idx="12"/>
          </p:nvPr>
        </p:nvSpPr>
        <p:spPr/>
        <p:txBody>
          <a:bodyPr/>
          <a:lstStyle/>
          <a:p>
            <a:fld id="{3E9B1DB7-731E-4254-8DD9-6ED856F1A057}" type="slidenum">
              <a:rPr lang="en-US" smtClean="0"/>
              <a:t>‹#›</a:t>
            </a:fld>
            <a:endParaRPr lang="en-US"/>
          </a:p>
        </p:txBody>
      </p:sp>
    </p:spTree>
    <p:extLst>
      <p:ext uri="{BB962C8B-B14F-4D97-AF65-F5344CB8AC3E}">
        <p14:creationId xmlns:p14="http://schemas.microsoft.com/office/powerpoint/2010/main" val="4243133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D9D803-0DDD-4EF5-B41F-DAC998669AA6}"/>
              </a:ext>
            </a:extLst>
          </p:cNvPr>
          <p:cNvSpPr>
            <a:spLocks noGrp="1"/>
          </p:cNvSpPr>
          <p:nvPr>
            <p:ph type="dt" sz="half" idx="10"/>
          </p:nvPr>
        </p:nvSpPr>
        <p:spPr/>
        <p:txBody>
          <a:bodyPr/>
          <a:lstStyle/>
          <a:p>
            <a:fld id="{8D956E8B-7812-4853-8B74-13A0AB5962ED}" type="datetimeFigureOut">
              <a:rPr lang="en-US" smtClean="0"/>
              <a:t>2/21/2024</a:t>
            </a:fld>
            <a:endParaRPr lang="en-US"/>
          </a:p>
        </p:txBody>
      </p:sp>
      <p:sp>
        <p:nvSpPr>
          <p:cNvPr id="3" name="Footer Placeholder 2">
            <a:extLst>
              <a:ext uri="{FF2B5EF4-FFF2-40B4-BE49-F238E27FC236}">
                <a16:creationId xmlns:a16="http://schemas.microsoft.com/office/drawing/2014/main" id="{E402159C-10A4-42BB-A85B-0C3A22BC11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F2A4E82-47BF-499C-BA76-659586E1806C}"/>
              </a:ext>
            </a:extLst>
          </p:cNvPr>
          <p:cNvSpPr>
            <a:spLocks noGrp="1"/>
          </p:cNvSpPr>
          <p:nvPr>
            <p:ph type="sldNum" sz="quarter" idx="12"/>
          </p:nvPr>
        </p:nvSpPr>
        <p:spPr/>
        <p:txBody>
          <a:bodyPr/>
          <a:lstStyle/>
          <a:p>
            <a:fld id="{3E9B1DB7-731E-4254-8DD9-6ED856F1A057}" type="slidenum">
              <a:rPr lang="en-US" smtClean="0"/>
              <a:t>‹#›</a:t>
            </a:fld>
            <a:endParaRPr lang="en-US"/>
          </a:p>
        </p:txBody>
      </p:sp>
    </p:spTree>
    <p:extLst>
      <p:ext uri="{BB962C8B-B14F-4D97-AF65-F5344CB8AC3E}">
        <p14:creationId xmlns:p14="http://schemas.microsoft.com/office/powerpoint/2010/main" val="3850410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6225E-6E7C-4DF4-A9BE-9B96A080E8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1CAD93-6BFA-4DB8-9611-C44D96215D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1BF3F4-A78A-4D4F-B35F-8AC3291F1E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BC69389-2FD1-43C3-AB6D-CE6F29AAAA1F}"/>
              </a:ext>
            </a:extLst>
          </p:cNvPr>
          <p:cNvSpPr>
            <a:spLocks noGrp="1"/>
          </p:cNvSpPr>
          <p:nvPr>
            <p:ph type="dt" sz="half" idx="10"/>
          </p:nvPr>
        </p:nvSpPr>
        <p:spPr/>
        <p:txBody>
          <a:bodyPr/>
          <a:lstStyle/>
          <a:p>
            <a:fld id="{8D956E8B-7812-4853-8B74-13A0AB5962ED}" type="datetimeFigureOut">
              <a:rPr lang="en-US" smtClean="0"/>
              <a:t>2/21/2024</a:t>
            </a:fld>
            <a:endParaRPr lang="en-US"/>
          </a:p>
        </p:txBody>
      </p:sp>
      <p:sp>
        <p:nvSpPr>
          <p:cNvPr id="6" name="Footer Placeholder 5">
            <a:extLst>
              <a:ext uri="{FF2B5EF4-FFF2-40B4-BE49-F238E27FC236}">
                <a16:creationId xmlns:a16="http://schemas.microsoft.com/office/drawing/2014/main" id="{A9BF4E42-AAD9-4979-9E30-D6C5EF3798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377458-73B9-49BF-BE79-53F5050D8365}"/>
              </a:ext>
            </a:extLst>
          </p:cNvPr>
          <p:cNvSpPr>
            <a:spLocks noGrp="1"/>
          </p:cNvSpPr>
          <p:nvPr>
            <p:ph type="sldNum" sz="quarter" idx="12"/>
          </p:nvPr>
        </p:nvSpPr>
        <p:spPr/>
        <p:txBody>
          <a:bodyPr/>
          <a:lstStyle/>
          <a:p>
            <a:fld id="{3E9B1DB7-731E-4254-8DD9-6ED856F1A057}" type="slidenum">
              <a:rPr lang="en-US" smtClean="0"/>
              <a:t>‹#›</a:t>
            </a:fld>
            <a:endParaRPr lang="en-US"/>
          </a:p>
        </p:txBody>
      </p:sp>
    </p:spTree>
    <p:extLst>
      <p:ext uri="{BB962C8B-B14F-4D97-AF65-F5344CB8AC3E}">
        <p14:creationId xmlns:p14="http://schemas.microsoft.com/office/powerpoint/2010/main" val="811973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0A0AA-1784-420E-96A8-74B323CE56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BF92C0-B108-40CF-A436-788AF8945E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BC8D53-0129-417C-98C9-DF90E9A2D8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9A3CC79-23D4-413F-AF0A-F33B8F50B518}"/>
              </a:ext>
            </a:extLst>
          </p:cNvPr>
          <p:cNvSpPr>
            <a:spLocks noGrp="1"/>
          </p:cNvSpPr>
          <p:nvPr>
            <p:ph type="dt" sz="half" idx="10"/>
          </p:nvPr>
        </p:nvSpPr>
        <p:spPr/>
        <p:txBody>
          <a:bodyPr/>
          <a:lstStyle/>
          <a:p>
            <a:fld id="{8D956E8B-7812-4853-8B74-13A0AB5962ED}" type="datetimeFigureOut">
              <a:rPr lang="en-US" smtClean="0"/>
              <a:t>2/21/2024</a:t>
            </a:fld>
            <a:endParaRPr lang="en-US"/>
          </a:p>
        </p:txBody>
      </p:sp>
      <p:sp>
        <p:nvSpPr>
          <p:cNvPr id="6" name="Footer Placeholder 5">
            <a:extLst>
              <a:ext uri="{FF2B5EF4-FFF2-40B4-BE49-F238E27FC236}">
                <a16:creationId xmlns:a16="http://schemas.microsoft.com/office/drawing/2014/main" id="{1AF44776-9080-4BC0-86C5-2206229465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D50AAA-2C49-4B99-9DF3-5977E8A38EDC}"/>
              </a:ext>
            </a:extLst>
          </p:cNvPr>
          <p:cNvSpPr>
            <a:spLocks noGrp="1"/>
          </p:cNvSpPr>
          <p:nvPr>
            <p:ph type="sldNum" sz="quarter" idx="12"/>
          </p:nvPr>
        </p:nvSpPr>
        <p:spPr/>
        <p:txBody>
          <a:bodyPr/>
          <a:lstStyle/>
          <a:p>
            <a:fld id="{3E9B1DB7-731E-4254-8DD9-6ED856F1A057}" type="slidenum">
              <a:rPr lang="en-US" smtClean="0"/>
              <a:t>‹#›</a:t>
            </a:fld>
            <a:endParaRPr lang="en-US"/>
          </a:p>
        </p:txBody>
      </p:sp>
    </p:spTree>
    <p:extLst>
      <p:ext uri="{BB962C8B-B14F-4D97-AF65-F5344CB8AC3E}">
        <p14:creationId xmlns:p14="http://schemas.microsoft.com/office/powerpoint/2010/main" val="1179178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E52BDF-BA1A-4E20-8BC4-32CC99E083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79210E-2AEA-47B5-AAC3-C01518594E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175413-D884-4FFB-ADF2-4D53490DCF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956E8B-7812-4853-8B74-13A0AB5962ED}" type="datetimeFigureOut">
              <a:rPr lang="en-US" smtClean="0"/>
              <a:t>2/21/2024</a:t>
            </a:fld>
            <a:endParaRPr lang="en-US"/>
          </a:p>
        </p:txBody>
      </p:sp>
      <p:sp>
        <p:nvSpPr>
          <p:cNvPr id="5" name="Footer Placeholder 4">
            <a:extLst>
              <a:ext uri="{FF2B5EF4-FFF2-40B4-BE49-F238E27FC236}">
                <a16:creationId xmlns:a16="http://schemas.microsoft.com/office/drawing/2014/main" id="{A6F90B98-5943-41CD-B570-ABA6DEC672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E122175-16DC-4ED5-8B8F-9D76D9F9B9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9B1DB7-731E-4254-8DD9-6ED856F1A057}" type="slidenum">
              <a:rPr lang="en-US" smtClean="0"/>
              <a:t>‹#›</a:t>
            </a:fld>
            <a:endParaRPr lang="en-US"/>
          </a:p>
        </p:txBody>
      </p:sp>
    </p:spTree>
    <p:extLst>
      <p:ext uri="{BB962C8B-B14F-4D97-AF65-F5344CB8AC3E}">
        <p14:creationId xmlns:p14="http://schemas.microsoft.com/office/powerpoint/2010/main" val="109042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hyperlink" Target="mailto:purchasing@laredo.edu" TargetMode="External"/><Relationship Id="rId3" Type="http://schemas.openxmlformats.org/officeDocument/2006/relationships/image" Target="../media/image5.png"/><Relationship Id="rId7" Type="http://schemas.openxmlformats.org/officeDocument/2006/relationships/hyperlink" Target="mailto:azapata@laredo.edu"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hyperlink" Target="mailto:miguel.rangel@laredo.edu" TargetMode="External"/><Relationship Id="rId5" Type="http://schemas.openxmlformats.org/officeDocument/2006/relationships/hyperlink" Target="mailto:victoria.martinez@laredo.edu" TargetMode="External"/><Relationship Id="rId4" Type="http://schemas.openxmlformats.org/officeDocument/2006/relationships/hyperlink" Target="mailto:alberto.guerrero@laredo.edu"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04D41A-C1AA-4818-AC46-83575B09B3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1681" y="4416189"/>
            <a:ext cx="1485370" cy="2267742"/>
          </a:xfrm>
          <a:prstGeom prst="rect">
            <a:avLst/>
          </a:prstGeom>
        </p:spPr>
      </p:pic>
      <p:sp>
        <p:nvSpPr>
          <p:cNvPr id="2" name="TextBox 1">
            <a:extLst>
              <a:ext uri="{FF2B5EF4-FFF2-40B4-BE49-F238E27FC236}">
                <a16:creationId xmlns:a16="http://schemas.microsoft.com/office/drawing/2014/main" id="{9E1D44FE-19BD-4111-A42C-0F86F73E1056}"/>
              </a:ext>
            </a:extLst>
          </p:cNvPr>
          <p:cNvSpPr txBox="1"/>
          <p:nvPr/>
        </p:nvSpPr>
        <p:spPr>
          <a:xfrm>
            <a:off x="2068068" y="1505771"/>
            <a:ext cx="8055864" cy="2554545"/>
          </a:xfrm>
          <a:prstGeom prst="rect">
            <a:avLst/>
          </a:prstGeom>
          <a:noFill/>
        </p:spPr>
        <p:txBody>
          <a:bodyPr wrap="square" rtlCol="0">
            <a:spAutoFit/>
          </a:bodyPr>
          <a:lstStyle/>
          <a:p>
            <a:pPr algn="ctr"/>
            <a:r>
              <a:rPr lang="en-US" sz="8000" dirty="0">
                <a:solidFill>
                  <a:schemeClr val="bg1"/>
                </a:solidFill>
                <a:latin typeface="Bookman Old Style" panose="02050604050505020204" pitchFamily="18" charset="0"/>
              </a:rPr>
              <a:t>PURCHASING ORIENTATION</a:t>
            </a:r>
          </a:p>
        </p:txBody>
      </p:sp>
    </p:spTree>
    <p:extLst>
      <p:ext uri="{BB962C8B-B14F-4D97-AF65-F5344CB8AC3E}">
        <p14:creationId xmlns:p14="http://schemas.microsoft.com/office/powerpoint/2010/main" val="907918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159981-F6E2-4AA4-A46D-00C5069A735C}"/>
              </a:ext>
            </a:extLst>
          </p:cNvPr>
          <p:cNvPicPr>
            <a:picLocks noChangeAspect="1"/>
          </p:cNvPicPr>
          <p:nvPr/>
        </p:nvPicPr>
        <p:blipFill>
          <a:blip r:embed="rId3"/>
          <a:stretch>
            <a:fillRect/>
          </a:stretch>
        </p:blipFill>
        <p:spPr>
          <a:xfrm>
            <a:off x="837744" y="563822"/>
            <a:ext cx="10516511" cy="1322947"/>
          </a:xfrm>
          <a:prstGeom prst="rect">
            <a:avLst/>
          </a:prstGeom>
        </p:spPr>
      </p:pic>
      <p:sp>
        <p:nvSpPr>
          <p:cNvPr id="3" name="TextBox 2">
            <a:extLst>
              <a:ext uri="{FF2B5EF4-FFF2-40B4-BE49-F238E27FC236}">
                <a16:creationId xmlns:a16="http://schemas.microsoft.com/office/drawing/2014/main" id="{A0AA53CE-C92B-4AA3-B06B-EC3DBB7E6116}"/>
              </a:ext>
            </a:extLst>
          </p:cNvPr>
          <p:cNvSpPr txBox="1"/>
          <p:nvPr/>
        </p:nvSpPr>
        <p:spPr>
          <a:xfrm>
            <a:off x="2336292" y="563822"/>
            <a:ext cx="7370064" cy="923330"/>
          </a:xfrm>
          <a:prstGeom prst="rect">
            <a:avLst/>
          </a:prstGeom>
          <a:noFill/>
        </p:spPr>
        <p:txBody>
          <a:bodyPr wrap="square" rtlCol="0">
            <a:spAutoFit/>
          </a:bodyPr>
          <a:lstStyle/>
          <a:p>
            <a:pPr algn="ctr"/>
            <a:r>
              <a:rPr lang="en-US" sz="5400" dirty="0"/>
              <a:t>Purchasing Cooperatives</a:t>
            </a:r>
          </a:p>
        </p:txBody>
      </p:sp>
      <p:sp>
        <p:nvSpPr>
          <p:cNvPr id="4" name="TextBox 3">
            <a:extLst>
              <a:ext uri="{FF2B5EF4-FFF2-40B4-BE49-F238E27FC236}">
                <a16:creationId xmlns:a16="http://schemas.microsoft.com/office/drawing/2014/main" id="{8140A3CE-182A-4B86-8AC3-92CDD6232267}"/>
              </a:ext>
            </a:extLst>
          </p:cNvPr>
          <p:cNvSpPr txBox="1"/>
          <p:nvPr/>
        </p:nvSpPr>
        <p:spPr>
          <a:xfrm>
            <a:off x="4754880" y="2514600"/>
            <a:ext cx="184731" cy="369332"/>
          </a:xfrm>
          <a:prstGeom prst="rect">
            <a:avLst/>
          </a:prstGeom>
          <a:noFill/>
        </p:spPr>
        <p:txBody>
          <a:bodyPr wrap="none" rtlCol="0">
            <a:spAutoFit/>
          </a:bodyPr>
          <a:lstStyle/>
          <a:p>
            <a:endParaRPr lang="en-US" dirty="0"/>
          </a:p>
        </p:txBody>
      </p:sp>
      <p:pic>
        <p:nvPicPr>
          <p:cNvPr id="2050" name="Picture 2" descr="BuyBoard">
            <a:extLst>
              <a:ext uri="{FF2B5EF4-FFF2-40B4-BE49-F238E27FC236}">
                <a16:creationId xmlns:a16="http://schemas.microsoft.com/office/drawing/2014/main" id="{41BB36C4-FBF5-4F2A-81D2-AAAC08D8B32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611" t="16666" r="18247" b="14665"/>
          <a:stretch/>
        </p:blipFill>
        <p:spPr bwMode="auto">
          <a:xfrm>
            <a:off x="529076" y="1704742"/>
            <a:ext cx="2832101" cy="109014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hoice Partners National Purchasing Cooperative and Procurement Network | Choice  Partners Cooperative">
            <a:extLst>
              <a:ext uri="{FF2B5EF4-FFF2-40B4-BE49-F238E27FC236}">
                <a16:creationId xmlns:a16="http://schemas.microsoft.com/office/drawing/2014/main" id="{9F5EA03A-AD5E-4A9F-8A9B-9BE08D9B58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6485" y="3123115"/>
            <a:ext cx="2724150" cy="8953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IPS-USA">
            <a:extLst>
              <a:ext uri="{FF2B5EF4-FFF2-40B4-BE49-F238E27FC236}">
                <a16:creationId xmlns:a16="http://schemas.microsoft.com/office/drawing/2014/main" id="{253107ED-B59D-4728-8113-67EAB3B6517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3522" b="10700"/>
          <a:stretch/>
        </p:blipFill>
        <p:spPr bwMode="auto">
          <a:xfrm>
            <a:off x="518402" y="4138182"/>
            <a:ext cx="2832102" cy="215221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cience / Science K-12">
            <a:extLst>
              <a:ext uri="{FF2B5EF4-FFF2-40B4-BE49-F238E27FC236}">
                <a16:creationId xmlns:a16="http://schemas.microsoft.com/office/drawing/2014/main" id="{DEE0FC36-E0EC-45B6-B7CD-AF87245FF31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27956" y="1591751"/>
            <a:ext cx="2466924" cy="117919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About E&amp;I | E&amp;I Cooperative Services">
            <a:extLst>
              <a:ext uri="{FF2B5EF4-FFF2-40B4-BE49-F238E27FC236}">
                <a16:creationId xmlns:a16="http://schemas.microsoft.com/office/drawing/2014/main" id="{BB33D82A-56B5-422E-AA9A-190605CC42BF}"/>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8142" b="15786"/>
          <a:stretch/>
        </p:blipFill>
        <p:spPr bwMode="auto">
          <a:xfrm>
            <a:off x="6616415" y="3554907"/>
            <a:ext cx="3321223" cy="116604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DIR Co-Op">
            <a:extLst>
              <a:ext uri="{FF2B5EF4-FFF2-40B4-BE49-F238E27FC236}">
                <a16:creationId xmlns:a16="http://schemas.microsoft.com/office/drawing/2014/main" id="{98962555-BE80-4A6F-9DC5-609667159FC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13380" y="1946332"/>
            <a:ext cx="2140875" cy="107043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OMNIA Partners at The Home Depot">
            <a:extLst>
              <a:ext uri="{FF2B5EF4-FFF2-40B4-BE49-F238E27FC236}">
                <a16:creationId xmlns:a16="http://schemas.microsoft.com/office/drawing/2014/main" id="{00BDCF5C-E0BA-43DC-87E2-7E0BE936304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35388" y="5042121"/>
            <a:ext cx="3321223" cy="1497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433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159981-F6E2-4AA4-A46D-00C5069A735C}"/>
              </a:ext>
            </a:extLst>
          </p:cNvPr>
          <p:cNvPicPr>
            <a:picLocks noChangeAspect="1"/>
          </p:cNvPicPr>
          <p:nvPr/>
        </p:nvPicPr>
        <p:blipFill>
          <a:blip r:embed="rId3"/>
          <a:stretch>
            <a:fillRect/>
          </a:stretch>
        </p:blipFill>
        <p:spPr>
          <a:xfrm>
            <a:off x="837744" y="364013"/>
            <a:ext cx="10516511" cy="1322947"/>
          </a:xfrm>
          <a:prstGeom prst="rect">
            <a:avLst/>
          </a:prstGeom>
        </p:spPr>
      </p:pic>
      <p:sp>
        <p:nvSpPr>
          <p:cNvPr id="3" name="TextBox 2">
            <a:extLst>
              <a:ext uri="{FF2B5EF4-FFF2-40B4-BE49-F238E27FC236}">
                <a16:creationId xmlns:a16="http://schemas.microsoft.com/office/drawing/2014/main" id="{A0AA53CE-C92B-4AA3-B06B-EC3DBB7E6116}"/>
              </a:ext>
            </a:extLst>
          </p:cNvPr>
          <p:cNvSpPr txBox="1"/>
          <p:nvPr/>
        </p:nvSpPr>
        <p:spPr>
          <a:xfrm>
            <a:off x="2336292" y="563822"/>
            <a:ext cx="7370064" cy="923330"/>
          </a:xfrm>
          <a:prstGeom prst="rect">
            <a:avLst/>
          </a:prstGeom>
          <a:noFill/>
        </p:spPr>
        <p:txBody>
          <a:bodyPr wrap="square" rtlCol="0">
            <a:spAutoFit/>
          </a:bodyPr>
          <a:lstStyle/>
          <a:p>
            <a:pPr algn="ctr"/>
            <a:r>
              <a:rPr lang="en-US" sz="5400" dirty="0"/>
              <a:t>Approvals </a:t>
            </a:r>
          </a:p>
        </p:txBody>
      </p:sp>
      <p:sp>
        <p:nvSpPr>
          <p:cNvPr id="4" name="TextBox 3">
            <a:extLst>
              <a:ext uri="{FF2B5EF4-FFF2-40B4-BE49-F238E27FC236}">
                <a16:creationId xmlns:a16="http://schemas.microsoft.com/office/drawing/2014/main" id="{8140A3CE-182A-4B86-8AC3-92CDD6232267}"/>
              </a:ext>
            </a:extLst>
          </p:cNvPr>
          <p:cNvSpPr txBox="1"/>
          <p:nvPr/>
        </p:nvSpPr>
        <p:spPr>
          <a:xfrm>
            <a:off x="4754880" y="2514600"/>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536B4A6A-2E65-4ACD-BDEB-6BF9F7943554}"/>
              </a:ext>
            </a:extLst>
          </p:cNvPr>
          <p:cNvSpPr txBox="1"/>
          <p:nvPr/>
        </p:nvSpPr>
        <p:spPr>
          <a:xfrm>
            <a:off x="1179364" y="1686960"/>
            <a:ext cx="8815241" cy="4420890"/>
          </a:xfrm>
          <a:prstGeom prst="rect">
            <a:avLst/>
          </a:prstGeom>
          <a:noFill/>
        </p:spPr>
        <p:txBody>
          <a:bodyPr wrap="square" rtlCol="0">
            <a:spAutoFit/>
          </a:bodyPr>
          <a:lstStyle/>
          <a:p>
            <a:pPr marL="285750" indent="-285750">
              <a:buFont typeface="Arial" panose="020B0604020202020204" pitchFamily="34" charset="0"/>
              <a:buChar char="•"/>
              <a:defRPr/>
            </a:pPr>
            <a:r>
              <a:rPr lang="en-US" altLang="en-US" sz="2400" dirty="0">
                <a:solidFill>
                  <a:schemeClr val="tx1">
                    <a:lumMod val="75000"/>
                    <a:lumOff val="25000"/>
                  </a:schemeClr>
                </a:solidFill>
              </a:rPr>
              <a:t>I.T. approval for electronic equipment/TX-RAMP certification for software/subscriptions (Cloud)</a:t>
            </a:r>
          </a:p>
          <a:p>
            <a:pPr marL="285750" indent="-285750">
              <a:lnSpc>
                <a:spcPct val="200000"/>
              </a:lnSpc>
              <a:buFont typeface="Arial" panose="020B0604020202020204" pitchFamily="34" charset="0"/>
              <a:buChar char="•"/>
              <a:defRPr/>
            </a:pPr>
            <a:r>
              <a:rPr lang="en-US" altLang="en-US" sz="2400" dirty="0">
                <a:solidFill>
                  <a:schemeClr val="tx1">
                    <a:lumMod val="75000"/>
                    <a:lumOff val="25000"/>
                  </a:schemeClr>
                </a:solidFill>
              </a:rPr>
              <a:t>Media approval for audio/visual equipment</a:t>
            </a:r>
          </a:p>
          <a:p>
            <a:pPr marL="285750" indent="-285750">
              <a:lnSpc>
                <a:spcPct val="200000"/>
              </a:lnSpc>
              <a:buFont typeface="Arial" panose="020B0604020202020204" pitchFamily="34" charset="0"/>
              <a:buChar char="•"/>
              <a:defRPr/>
            </a:pPr>
            <a:r>
              <a:rPr lang="en-US" altLang="en-US" sz="2400" dirty="0">
                <a:solidFill>
                  <a:schemeClr val="tx1">
                    <a:lumMod val="75000"/>
                    <a:lumOff val="25000"/>
                  </a:schemeClr>
                </a:solidFill>
              </a:rPr>
              <a:t>Marketing approval for use of logo/colors</a:t>
            </a:r>
          </a:p>
          <a:p>
            <a:pPr marL="285750" indent="-285750">
              <a:lnSpc>
                <a:spcPct val="200000"/>
              </a:lnSpc>
              <a:buFont typeface="Arial" panose="020B0604020202020204" pitchFamily="34" charset="0"/>
              <a:buChar char="•"/>
              <a:defRPr/>
            </a:pPr>
            <a:r>
              <a:rPr lang="en-US" altLang="en-US" sz="2400" dirty="0">
                <a:solidFill>
                  <a:schemeClr val="tx1">
                    <a:lumMod val="75000"/>
                    <a:lumOff val="25000"/>
                  </a:schemeClr>
                </a:solidFill>
              </a:rPr>
              <a:t>Physical Plant  </a:t>
            </a:r>
          </a:p>
          <a:p>
            <a:pPr marL="285750" indent="-285750">
              <a:lnSpc>
                <a:spcPct val="200000"/>
              </a:lnSpc>
              <a:buFont typeface="Arial" panose="020B0604020202020204" pitchFamily="34" charset="0"/>
              <a:buChar char="•"/>
              <a:defRPr/>
            </a:pPr>
            <a:r>
              <a:rPr lang="en-US" altLang="en-US" sz="2400" dirty="0">
                <a:solidFill>
                  <a:schemeClr val="tx1">
                    <a:lumMod val="75000"/>
                    <a:lumOff val="25000"/>
                  </a:schemeClr>
                </a:solidFill>
              </a:rPr>
              <a:t>Safety &amp; Risk</a:t>
            </a:r>
          </a:p>
          <a:p>
            <a:pPr marL="285750" indent="-285750">
              <a:lnSpc>
                <a:spcPct val="200000"/>
              </a:lnSpc>
              <a:buFont typeface="Arial" panose="020B0604020202020204" pitchFamily="34" charset="0"/>
              <a:buChar char="•"/>
              <a:defRPr/>
            </a:pPr>
            <a:r>
              <a:rPr lang="en-US" altLang="en-US" sz="2400" dirty="0">
                <a:solidFill>
                  <a:schemeClr val="tx1">
                    <a:lumMod val="75000"/>
                    <a:lumOff val="25000"/>
                  </a:schemeClr>
                </a:solidFill>
              </a:rPr>
              <a:t>Accounting approval for accounts and budget</a:t>
            </a:r>
          </a:p>
        </p:txBody>
      </p:sp>
    </p:spTree>
    <p:extLst>
      <p:ext uri="{BB962C8B-B14F-4D97-AF65-F5344CB8AC3E}">
        <p14:creationId xmlns:p14="http://schemas.microsoft.com/office/powerpoint/2010/main" val="305962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159981-F6E2-4AA4-A46D-00C5069A735C}"/>
              </a:ext>
            </a:extLst>
          </p:cNvPr>
          <p:cNvPicPr>
            <a:picLocks noChangeAspect="1"/>
          </p:cNvPicPr>
          <p:nvPr/>
        </p:nvPicPr>
        <p:blipFill>
          <a:blip r:embed="rId3"/>
          <a:stretch>
            <a:fillRect/>
          </a:stretch>
        </p:blipFill>
        <p:spPr>
          <a:xfrm>
            <a:off x="837744" y="364013"/>
            <a:ext cx="10516511" cy="1322947"/>
          </a:xfrm>
          <a:prstGeom prst="rect">
            <a:avLst/>
          </a:prstGeom>
        </p:spPr>
      </p:pic>
      <p:sp>
        <p:nvSpPr>
          <p:cNvPr id="3" name="TextBox 2">
            <a:extLst>
              <a:ext uri="{FF2B5EF4-FFF2-40B4-BE49-F238E27FC236}">
                <a16:creationId xmlns:a16="http://schemas.microsoft.com/office/drawing/2014/main" id="{A0AA53CE-C92B-4AA3-B06B-EC3DBB7E6116}"/>
              </a:ext>
            </a:extLst>
          </p:cNvPr>
          <p:cNvSpPr txBox="1"/>
          <p:nvPr/>
        </p:nvSpPr>
        <p:spPr>
          <a:xfrm>
            <a:off x="1447800" y="563822"/>
            <a:ext cx="8258556" cy="707886"/>
          </a:xfrm>
          <a:prstGeom prst="rect">
            <a:avLst/>
          </a:prstGeom>
          <a:noFill/>
        </p:spPr>
        <p:txBody>
          <a:bodyPr wrap="square" rtlCol="0">
            <a:spAutoFit/>
          </a:bodyPr>
          <a:lstStyle/>
          <a:p>
            <a:pPr algn="ctr"/>
            <a:r>
              <a:rPr lang="en-US" sz="4000" dirty="0"/>
              <a:t>Purchase Order</a:t>
            </a:r>
          </a:p>
        </p:txBody>
      </p:sp>
      <p:sp>
        <p:nvSpPr>
          <p:cNvPr id="4" name="TextBox 3">
            <a:extLst>
              <a:ext uri="{FF2B5EF4-FFF2-40B4-BE49-F238E27FC236}">
                <a16:creationId xmlns:a16="http://schemas.microsoft.com/office/drawing/2014/main" id="{8140A3CE-182A-4B86-8AC3-92CDD6232267}"/>
              </a:ext>
            </a:extLst>
          </p:cNvPr>
          <p:cNvSpPr txBox="1"/>
          <p:nvPr/>
        </p:nvSpPr>
        <p:spPr>
          <a:xfrm>
            <a:off x="4754880" y="2514600"/>
            <a:ext cx="184731" cy="369332"/>
          </a:xfrm>
          <a:prstGeom prst="rect">
            <a:avLst/>
          </a:prstGeom>
          <a:noFill/>
        </p:spPr>
        <p:txBody>
          <a:bodyPr wrap="none" rtlCol="0">
            <a:spAutoFit/>
          </a:bodyPr>
          <a:lstStyle/>
          <a:p>
            <a:endParaRPr lang="en-US" dirty="0"/>
          </a:p>
        </p:txBody>
      </p:sp>
      <p:pic>
        <p:nvPicPr>
          <p:cNvPr id="6" name="Picture 5">
            <a:extLst>
              <a:ext uri="{FF2B5EF4-FFF2-40B4-BE49-F238E27FC236}">
                <a16:creationId xmlns:a16="http://schemas.microsoft.com/office/drawing/2014/main" id="{317A6E6B-3FE5-43DB-8747-44C95458896E}"/>
              </a:ext>
            </a:extLst>
          </p:cNvPr>
          <p:cNvPicPr>
            <a:picLocks noChangeAspect="1"/>
          </p:cNvPicPr>
          <p:nvPr/>
        </p:nvPicPr>
        <p:blipFill rotWithShape="1">
          <a:blip r:embed="rId4"/>
          <a:srcRect l="22028" t="10972" r="37391" b="2361"/>
          <a:stretch/>
        </p:blipFill>
        <p:spPr>
          <a:xfrm>
            <a:off x="3463095" y="1271708"/>
            <a:ext cx="4224746" cy="5424367"/>
          </a:xfrm>
          <a:prstGeom prst="rect">
            <a:avLst/>
          </a:prstGeom>
        </p:spPr>
      </p:pic>
    </p:spTree>
    <p:extLst>
      <p:ext uri="{BB962C8B-B14F-4D97-AF65-F5344CB8AC3E}">
        <p14:creationId xmlns:p14="http://schemas.microsoft.com/office/powerpoint/2010/main" val="1073243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159981-F6E2-4AA4-A46D-00C5069A735C}"/>
              </a:ext>
            </a:extLst>
          </p:cNvPr>
          <p:cNvPicPr>
            <a:picLocks noChangeAspect="1"/>
          </p:cNvPicPr>
          <p:nvPr/>
        </p:nvPicPr>
        <p:blipFill>
          <a:blip r:embed="rId3"/>
          <a:stretch>
            <a:fillRect/>
          </a:stretch>
        </p:blipFill>
        <p:spPr>
          <a:xfrm>
            <a:off x="837744" y="364013"/>
            <a:ext cx="10516511" cy="1322947"/>
          </a:xfrm>
          <a:prstGeom prst="rect">
            <a:avLst/>
          </a:prstGeom>
        </p:spPr>
      </p:pic>
      <p:sp>
        <p:nvSpPr>
          <p:cNvPr id="3" name="TextBox 2">
            <a:extLst>
              <a:ext uri="{FF2B5EF4-FFF2-40B4-BE49-F238E27FC236}">
                <a16:creationId xmlns:a16="http://schemas.microsoft.com/office/drawing/2014/main" id="{A0AA53CE-C92B-4AA3-B06B-EC3DBB7E6116}"/>
              </a:ext>
            </a:extLst>
          </p:cNvPr>
          <p:cNvSpPr txBox="1"/>
          <p:nvPr/>
        </p:nvSpPr>
        <p:spPr>
          <a:xfrm>
            <a:off x="1300880" y="541473"/>
            <a:ext cx="9590237" cy="707886"/>
          </a:xfrm>
          <a:prstGeom prst="rect">
            <a:avLst/>
          </a:prstGeom>
          <a:noFill/>
        </p:spPr>
        <p:txBody>
          <a:bodyPr wrap="square" rtlCol="0">
            <a:spAutoFit/>
          </a:bodyPr>
          <a:lstStyle/>
          <a:p>
            <a:pPr algn="ctr"/>
            <a:r>
              <a:rPr lang="en-US" sz="4000" dirty="0"/>
              <a:t>Receipt and Inspection of Goods and Services</a:t>
            </a:r>
          </a:p>
        </p:txBody>
      </p:sp>
      <p:sp>
        <p:nvSpPr>
          <p:cNvPr id="4" name="TextBox 3">
            <a:extLst>
              <a:ext uri="{FF2B5EF4-FFF2-40B4-BE49-F238E27FC236}">
                <a16:creationId xmlns:a16="http://schemas.microsoft.com/office/drawing/2014/main" id="{8140A3CE-182A-4B86-8AC3-92CDD6232267}"/>
              </a:ext>
            </a:extLst>
          </p:cNvPr>
          <p:cNvSpPr txBox="1"/>
          <p:nvPr/>
        </p:nvSpPr>
        <p:spPr>
          <a:xfrm>
            <a:off x="4754880" y="2514600"/>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536B4A6A-2E65-4ACD-BDEB-6BF9F7943554}"/>
              </a:ext>
            </a:extLst>
          </p:cNvPr>
          <p:cNvSpPr txBox="1"/>
          <p:nvPr/>
        </p:nvSpPr>
        <p:spPr>
          <a:xfrm>
            <a:off x="1407964" y="1686960"/>
            <a:ext cx="8815241" cy="3385542"/>
          </a:xfrm>
          <a:prstGeom prst="rect">
            <a:avLst/>
          </a:prstGeom>
          <a:noFill/>
        </p:spPr>
        <p:txBody>
          <a:bodyPr wrap="square" rtlCol="0">
            <a:spAutoFit/>
          </a:bodyPr>
          <a:lstStyle/>
          <a:p>
            <a:pPr marL="457200" indent="-457200">
              <a:lnSpc>
                <a:spcPct val="150000"/>
              </a:lnSpc>
              <a:buFont typeface="Arial" panose="020B0604020202020204" pitchFamily="34" charset="0"/>
              <a:buChar char="•"/>
              <a:defRPr/>
            </a:pPr>
            <a:r>
              <a:rPr lang="en-US" altLang="en-US" sz="2800" dirty="0"/>
              <a:t>Inspect merchandise  </a:t>
            </a:r>
          </a:p>
          <a:p>
            <a:pPr marL="457200" indent="-457200">
              <a:lnSpc>
                <a:spcPct val="150000"/>
              </a:lnSpc>
              <a:buFont typeface="Arial" panose="020B0604020202020204" pitchFamily="34" charset="0"/>
              <a:buChar char="•"/>
              <a:defRPr/>
            </a:pPr>
            <a:r>
              <a:rPr lang="en-US" altLang="en-US" sz="2800" dirty="0"/>
              <a:t>Report discrepancies</a:t>
            </a:r>
          </a:p>
          <a:p>
            <a:pPr marL="457200" indent="-457200">
              <a:lnSpc>
                <a:spcPct val="150000"/>
              </a:lnSpc>
              <a:buFont typeface="Arial" panose="020B0604020202020204" pitchFamily="34" charset="0"/>
              <a:buChar char="•"/>
              <a:defRPr/>
            </a:pPr>
            <a:r>
              <a:rPr lang="en-US" altLang="en-US" sz="2800" dirty="0">
                <a:solidFill>
                  <a:schemeClr val="tx1">
                    <a:lumMod val="75000"/>
                    <a:lumOff val="25000"/>
                  </a:schemeClr>
                </a:solidFill>
              </a:rPr>
              <a:t>Acknowledge by signing the receiving report</a:t>
            </a:r>
          </a:p>
          <a:p>
            <a:pPr marL="457200" indent="-457200">
              <a:lnSpc>
                <a:spcPct val="150000"/>
              </a:lnSpc>
              <a:buFont typeface="Arial" panose="020B0604020202020204" pitchFamily="34" charset="0"/>
              <a:buChar char="•"/>
              <a:defRPr/>
            </a:pPr>
            <a:r>
              <a:rPr lang="en-US" altLang="en-US" sz="2800" dirty="0">
                <a:solidFill>
                  <a:schemeClr val="tx1">
                    <a:lumMod val="75000"/>
                    <a:lumOff val="25000"/>
                  </a:schemeClr>
                </a:solidFill>
              </a:rPr>
              <a:t>Merchandise received directly or picked up in store</a:t>
            </a:r>
          </a:p>
          <a:p>
            <a:pPr marL="285750" indent="-285750">
              <a:buFont typeface="Arial" panose="020B0604020202020204" pitchFamily="34" charset="0"/>
              <a:buChar char="•"/>
            </a:pPr>
            <a:endParaRPr lang="en-US" dirty="0"/>
          </a:p>
          <a:p>
            <a:pPr algn="just"/>
            <a:endParaRPr lang="en-US" sz="2800" dirty="0"/>
          </a:p>
        </p:txBody>
      </p:sp>
    </p:spTree>
    <p:extLst>
      <p:ext uri="{BB962C8B-B14F-4D97-AF65-F5344CB8AC3E}">
        <p14:creationId xmlns:p14="http://schemas.microsoft.com/office/powerpoint/2010/main" val="1276921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159981-F6E2-4AA4-A46D-00C5069A735C}"/>
              </a:ext>
            </a:extLst>
          </p:cNvPr>
          <p:cNvPicPr>
            <a:picLocks noChangeAspect="1"/>
          </p:cNvPicPr>
          <p:nvPr/>
        </p:nvPicPr>
        <p:blipFill>
          <a:blip r:embed="rId3"/>
          <a:stretch>
            <a:fillRect/>
          </a:stretch>
        </p:blipFill>
        <p:spPr>
          <a:xfrm>
            <a:off x="837744" y="364013"/>
            <a:ext cx="10516511" cy="1322947"/>
          </a:xfrm>
          <a:prstGeom prst="rect">
            <a:avLst/>
          </a:prstGeom>
        </p:spPr>
      </p:pic>
      <p:sp>
        <p:nvSpPr>
          <p:cNvPr id="3" name="TextBox 2">
            <a:extLst>
              <a:ext uri="{FF2B5EF4-FFF2-40B4-BE49-F238E27FC236}">
                <a16:creationId xmlns:a16="http://schemas.microsoft.com/office/drawing/2014/main" id="{A0AA53CE-C92B-4AA3-B06B-EC3DBB7E6116}"/>
              </a:ext>
            </a:extLst>
          </p:cNvPr>
          <p:cNvSpPr txBox="1"/>
          <p:nvPr/>
        </p:nvSpPr>
        <p:spPr>
          <a:xfrm>
            <a:off x="2336292" y="563822"/>
            <a:ext cx="7370064" cy="923330"/>
          </a:xfrm>
          <a:prstGeom prst="rect">
            <a:avLst/>
          </a:prstGeom>
          <a:noFill/>
        </p:spPr>
        <p:txBody>
          <a:bodyPr wrap="square" rtlCol="0">
            <a:spAutoFit/>
          </a:bodyPr>
          <a:lstStyle/>
          <a:p>
            <a:pPr algn="ctr"/>
            <a:r>
              <a:rPr lang="en-US" sz="5400" dirty="0"/>
              <a:t>Payment Process</a:t>
            </a:r>
          </a:p>
        </p:txBody>
      </p:sp>
      <p:sp>
        <p:nvSpPr>
          <p:cNvPr id="4" name="TextBox 3">
            <a:extLst>
              <a:ext uri="{FF2B5EF4-FFF2-40B4-BE49-F238E27FC236}">
                <a16:creationId xmlns:a16="http://schemas.microsoft.com/office/drawing/2014/main" id="{8140A3CE-182A-4B86-8AC3-92CDD6232267}"/>
              </a:ext>
            </a:extLst>
          </p:cNvPr>
          <p:cNvSpPr txBox="1"/>
          <p:nvPr/>
        </p:nvSpPr>
        <p:spPr>
          <a:xfrm>
            <a:off x="4754880" y="2514600"/>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536B4A6A-2E65-4ACD-BDEB-6BF9F7943554}"/>
              </a:ext>
            </a:extLst>
          </p:cNvPr>
          <p:cNvSpPr txBox="1"/>
          <p:nvPr/>
        </p:nvSpPr>
        <p:spPr>
          <a:xfrm>
            <a:off x="1179364" y="1686960"/>
            <a:ext cx="9006036" cy="3754874"/>
          </a:xfrm>
          <a:prstGeom prst="rect">
            <a:avLst/>
          </a:prstGeom>
          <a:noFill/>
        </p:spPr>
        <p:txBody>
          <a:bodyPr wrap="square" rtlCol="0">
            <a:spAutoFit/>
          </a:bodyPr>
          <a:lstStyle/>
          <a:p>
            <a:pPr marL="285750" indent="-285750">
              <a:buFont typeface="Arial" panose="020B0604020202020204" pitchFamily="34" charset="0"/>
              <a:buChar char="•"/>
              <a:defRPr/>
            </a:pPr>
            <a:r>
              <a:rPr lang="en-US" altLang="en-US" sz="3200" dirty="0"/>
              <a:t>An approved purchase order</a:t>
            </a:r>
          </a:p>
          <a:p>
            <a:pPr marL="285750" indent="-285750">
              <a:buFont typeface="Arial" panose="020B0604020202020204" pitchFamily="34" charset="0"/>
              <a:buChar char="•"/>
              <a:defRPr/>
            </a:pPr>
            <a:endParaRPr lang="en-US" altLang="en-US" sz="3200" dirty="0"/>
          </a:p>
          <a:p>
            <a:pPr marL="285750" indent="-285750">
              <a:buFont typeface="Arial" panose="020B0604020202020204" pitchFamily="34" charset="0"/>
              <a:buChar char="•"/>
              <a:defRPr/>
            </a:pPr>
            <a:r>
              <a:rPr lang="en-US" altLang="en-US" sz="3200" dirty="0">
                <a:solidFill>
                  <a:schemeClr val="tx1">
                    <a:lumMod val="75000"/>
                    <a:lumOff val="25000"/>
                  </a:schemeClr>
                </a:solidFill>
              </a:rPr>
              <a:t>Receiving report for </a:t>
            </a:r>
            <a:r>
              <a:rPr lang="en-US" altLang="en-US" sz="3200" b="1" dirty="0">
                <a:solidFill>
                  <a:schemeClr val="tx1">
                    <a:lumMod val="75000"/>
                    <a:lumOff val="25000"/>
                  </a:schemeClr>
                </a:solidFill>
              </a:rPr>
              <a:t>goods</a:t>
            </a:r>
            <a:r>
              <a:rPr lang="en-US" altLang="en-US" sz="3200" dirty="0">
                <a:solidFill>
                  <a:schemeClr val="tx1">
                    <a:lumMod val="75000"/>
                    <a:lumOff val="25000"/>
                  </a:schemeClr>
                </a:solidFill>
              </a:rPr>
              <a:t> or Certificate of Conformance for </a:t>
            </a:r>
            <a:r>
              <a:rPr lang="en-US" altLang="en-US" sz="3200" b="1" dirty="0">
                <a:solidFill>
                  <a:schemeClr val="tx1">
                    <a:lumMod val="75000"/>
                    <a:lumOff val="25000"/>
                  </a:schemeClr>
                </a:solidFill>
              </a:rPr>
              <a:t>services</a:t>
            </a:r>
          </a:p>
          <a:p>
            <a:pPr>
              <a:defRPr/>
            </a:pPr>
            <a:endParaRPr lang="en-US" altLang="en-US" sz="3200" dirty="0">
              <a:solidFill>
                <a:schemeClr val="tx1">
                  <a:lumMod val="75000"/>
                  <a:lumOff val="25000"/>
                </a:schemeClr>
              </a:solidFill>
            </a:endParaRPr>
          </a:p>
          <a:p>
            <a:pPr marL="285750" indent="-285750">
              <a:buFont typeface="Arial" panose="020B0604020202020204" pitchFamily="34" charset="0"/>
              <a:buChar char="•"/>
            </a:pPr>
            <a:r>
              <a:rPr lang="en-US" altLang="en-US" sz="3200" dirty="0">
                <a:solidFill>
                  <a:schemeClr val="tx1">
                    <a:lumMod val="75000"/>
                    <a:lumOff val="25000"/>
                  </a:schemeClr>
                </a:solidFill>
              </a:rPr>
              <a:t>Invoice</a:t>
            </a:r>
          </a:p>
          <a:p>
            <a:endParaRPr lang="en-US" dirty="0"/>
          </a:p>
          <a:p>
            <a:pPr algn="just"/>
            <a:endParaRPr lang="en-US" sz="2800" dirty="0"/>
          </a:p>
        </p:txBody>
      </p:sp>
    </p:spTree>
    <p:extLst>
      <p:ext uri="{BB962C8B-B14F-4D97-AF65-F5344CB8AC3E}">
        <p14:creationId xmlns:p14="http://schemas.microsoft.com/office/powerpoint/2010/main" val="1061037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159981-F6E2-4AA4-A46D-00C5069A735C}"/>
              </a:ext>
            </a:extLst>
          </p:cNvPr>
          <p:cNvPicPr>
            <a:picLocks noChangeAspect="1"/>
          </p:cNvPicPr>
          <p:nvPr/>
        </p:nvPicPr>
        <p:blipFill>
          <a:blip r:embed="rId3"/>
          <a:stretch>
            <a:fillRect/>
          </a:stretch>
        </p:blipFill>
        <p:spPr>
          <a:xfrm>
            <a:off x="837744" y="563822"/>
            <a:ext cx="10516511" cy="1322947"/>
          </a:xfrm>
          <a:prstGeom prst="rect">
            <a:avLst/>
          </a:prstGeom>
        </p:spPr>
      </p:pic>
      <p:sp>
        <p:nvSpPr>
          <p:cNvPr id="3" name="TextBox 2">
            <a:extLst>
              <a:ext uri="{FF2B5EF4-FFF2-40B4-BE49-F238E27FC236}">
                <a16:creationId xmlns:a16="http://schemas.microsoft.com/office/drawing/2014/main" id="{A0AA53CE-C92B-4AA3-B06B-EC3DBB7E6116}"/>
              </a:ext>
            </a:extLst>
          </p:cNvPr>
          <p:cNvSpPr txBox="1"/>
          <p:nvPr/>
        </p:nvSpPr>
        <p:spPr>
          <a:xfrm>
            <a:off x="2336292" y="563822"/>
            <a:ext cx="7370064" cy="923330"/>
          </a:xfrm>
          <a:prstGeom prst="rect">
            <a:avLst/>
          </a:prstGeom>
          <a:noFill/>
        </p:spPr>
        <p:txBody>
          <a:bodyPr wrap="square" rtlCol="0">
            <a:spAutoFit/>
          </a:bodyPr>
          <a:lstStyle/>
          <a:p>
            <a:pPr algn="ctr"/>
            <a:r>
              <a:rPr lang="en-US" sz="5400" dirty="0"/>
              <a:t>Staff</a:t>
            </a:r>
          </a:p>
        </p:txBody>
      </p:sp>
      <p:sp>
        <p:nvSpPr>
          <p:cNvPr id="4" name="TextBox 3">
            <a:extLst>
              <a:ext uri="{FF2B5EF4-FFF2-40B4-BE49-F238E27FC236}">
                <a16:creationId xmlns:a16="http://schemas.microsoft.com/office/drawing/2014/main" id="{8140A3CE-182A-4B86-8AC3-92CDD6232267}"/>
              </a:ext>
            </a:extLst>
          </p:cNvPr>
          <p:cNvSpPr txBox="1"/>
          <p:nvPr/>
        </p:nvSpPr>
        <p:spPr>
          <a:xfrm>
            <a:off x="4754880" y="2514600"/>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536B4A6A-2E65-4ACD-BDEB-6BF9F7943554}"/>
              </a:ext>
            </a:extLst>
          </p:cNvPr>
          <p:cNvSpPr txBox="1"/>
          <p:nvPr/>
        </p:nvSpPr>
        <p:spPr>
          <a:xfrm>
            <a:off x="2229384" y="1886769"/>
            <a:ext cx="3063240" cy="3293209"/>
          </a:xfrm>
          <a:prstGeom prst="rect">
            <a:avLst/>
          </a:prstGeom>
          <a:noFill/>
        </p:spPr>
        <p:txBody>
          <a:bodyPr wrap="square" rtlCol="0">
            <a:spAutoFit/>
          </a:bodyPr>
          <a:lstStyle/>
          <a:p>
            <a:r>
              <a:rPr lang="en-US" b="1" dirty="0"/>
              <a:t>Jorge A. Guerrero</a:t>
            </a:r>
            <a:br>
              <a:rPr lang="en-US" sz="2800" dirty="0"/>
            </a:br>
            <a:r>
              <a:rPr lang="en-US" dirty="0"/>
              <a:t>Purchasing Clerk </a:t>
            </a:r>
            <a:br>
              <a:rPr lang="en-US" sz="2800" dirty="0"/>
            </a:br>
            <a:r>
              <a:rPr lang="en-US" dirty="0"/>
              <a:t>956-721-5111</a:t>
            </a:r>
            <a:br>
              <a:rPr lang="en-US" sz="2800" dirty="0"/>
            </a:br>
            <a:r>
              <a:rPr lang="en-US" dirty="0"/>
              <a:t>P-49, Rm 100</a:t>
            </a:r>
            <a:br>
              <a:rPr lang="en-US" sz="2800" dirty="0"/>
            </a:br>
            <a:r>
              <a:rPr lang="en-US" u="sng" dirty="0">
                <a:hlinkClick r:id="rId4"/>
              </a:rPr>
              <a:t>alberto.guerrero@laredo.edu</a:t>
            </a:r>
            <a:r>
              <a:rPr lang="en-US" dirty="0"/>
              <a:t>  </a:t>
            </a:r>
          </a:p>
          <a:p>
            <a:endParaRPr lang="en-US" sz="2800" dirty="0"/>
          </a:p>
          <a:p>
            <a:r>
              <a:rPr lang="en-US" b="1" dirty="0"/>
              <a:t>Victoria R. Martinez</a:t>
            </a:r>
            <a:br>
              <a:rPr lang="en-US" sz="2800" dirty="0"/>
            </a:br>
            <a:r>
              <a:rPr lang="en-US" dirty="0"/>
              <a:t>Purchasing Buyer </a:t>
            </a:r>
            <a:br>
              <a:rPr lang="en-US" sz="2800" dirty="0"/>
            </a:br>
            <a:r>
              <a:rPr lang="en-US" dirty="0"/>
              <a:t>956-721-5378</a:t>
            </a:r>
            <a:br>
              <a:rPr lang="en-US" sz="2800" dirty="0"/>
            </a:br>
            <a:r>
              <a:rPr lang="en-US" dirty="0"/>
              <a:t>P-49, Rm 102</a:t>
            </a:r>
            <a:br>
              <a:rPr lang="en-US" sz="2800" dirty="0"/>
            </a:br>
            <a:r>
              <a:rPr lang="en-US" u="sng" dirty="0">
                <a:hlinkClick r:id="rId5"/>
              </a:rPr>
              <a:t>victoria.martinez@laredo.edu</a:t>
            </a:r>
            <a:endParaRPr lang="en-US" sz="2800" dirty="0"/>
          </a:p>
        </p:txBody>
      </p:sp>
      <p:sp>
        <p:nvSpPr>
          <p:cNvPr id="6" name="TextBox 5">
            <a:extLst>
              <a:ext uri="{FF2B5EF4-FFF2-40B4-BE49-F238E27FC236}">
                <a16:creationId xmlns:a16="http://schemas.microsoft.com/office/drawing/2014/main" id="{106AC4F1-6427-4EB7-8129-13DF4780F274}"/>
              </a:ext>
            </a:extLst>
          </p:cNvPr>
          <p:cNvSpPr txBox="1"/>
          <p:nvPr/>
        </p:nvSpPr>
        <p:spPr>
          <a:xfrm>
            <a:off x="6565392" y="1800574"/>
            <a:ext cx="3767328" cy="3693319"/>
          </a:xfrm>
          <a:prstGeom prst="rect">
            <a:avLst/>
          </a:prstGeom>
          <a:noFill/>
        </p:spPr>
        <p:txBody>
          <a:bodyPr wrap="square" rtlCol="0">
            <a:spAutoFit/>
          </a:bodyPr>
          <a:lstStyle/>
          <a:p>
            <a:r>
              <a:rPr lang="en-US" b="1" dirty="0"/>
              <a:t>Miguel A. Rangel</a:t>
            </a:r>
            <a:br>
              <a:rPr lang="en-US" dirty="0"/>
            </a:br>
            <a:r>
              <a:rPr lang="en-US" dirty="0"/>
              <a:t>Interim-Director of Purchasing </a:t>
            </a:r>
            <a:br>
              <a:rPr lang="en-US" dirty="0"/>
            </a:br>
            <a:r>
              <a:rPr lang="en-US" dirty="0"/>
              <a:t>956-721-5126</a:t>
            </a:r>
            <a:br>
              <a:rPr lang="en-US" dirty="0"/>
            </a:br>
            <a:r>
              <a:rPr lang="en-US" dirty="0"/>
              <a:t>P-49, Rm 101</a:t>
            </a:r>
          </a:p>
          <a:p>
            <a:r>
              <a:rPr lang="en-US" u="sng" dirty="0">
                <a:hlinkClick r:id="rId6"/>
              </a:rPr>
              <a:t>miguel.rangel@laredo.edu</a:t>
            </a:r>
            <a:endParaRPr lang="en-US" u="sng" dirty="0"/>
          </a:p>
          <a:p>
            <a:endParaRPr lang="en-US" u="sng" dirty="0"/>
          </a:p>
          <a:p>
            <a:endParaRPr lang="en-US" u="sng" dirty="0"/>
          </a:p>
          <a:p>
            <a:r>
              <a:rPr lang="en-US" b="1" dirty="0"/>
              <a:t>Aurora Zapata</a:t>
            </a:r>
            <a:br>
              <a:rPr lang="en-US" dirty="0"/>
            </a:br>
            <a:r>
              <a:rPr lang="en-US" dirty="0"/>
              <a:t>Purchasing Supervisor </a:t>
            </a:r>
            <a:br>
              <a:rPr lang="en-US" dirty="0"/>
            </a:br>
            <a:r>
              <a:rPr lang="en-US" dirty="0"/>
              <a:t>956.721.5153</a:t>
            </a:r>
            <a:br>
              <a:rPr lang="en-US" dirty="0"/>
            </a:br>
            <a:r>
              <a:rPr lang="en-US" dirty="0"/>
              <a:t>P-49, Rm 104</a:t>
            </a:r>
            <a:br>
              <a:rPr lang="en-US" dirty="0"/>
            </a:br>
            <a:r>
              <a:rPr lang="en-US" u="sng" dirty="0">
                <a:hlinkClick r:id="rId7"/>
              </a:rPr>
              <a:t>azapata@laredo.edu</a:t>
            </a:r>
            <a:r>
              <a:rPr lang="en-US" dirty="0"/>
              <a:t>  </a:t>
            </a:r>
          </a:p>
          <a:p>
            <a:endParaRPr lang="en-US" dirty="0"/>
          </a:p>
        </p:txBody>
      </p:sp>
      <p:sp>
        <p:nvSpPr>
          <p:cNvPr id="7" name="TextBox 6">
            <a:extLst>
              <a:ext uri="{FF2B5EF4-FFF2-40B4-BE49-F238E27FC236}">
                <a16:creationId xmlns:a16="http://schemas.microsoft.com/office/drawing/2014/main" id="{64D5320D-97E3-4F24-BD2C-DEA094A51F41}"/>
              </a:ext>
            </a:extLst>
          </p:cNvPr>
          <p:cNvSpPr txBox="1"/>
          <p:nvPr/>
        </p:nvSpPr>
        <p:spPr>
          <a:xfrm>
            <a:off x="3085135" y="5807809"/>
            <a:ext cx="5872377" cy="954107"/>
          </a:xfrm>
          <a:prstGeom prst="rect">
            <a:avLst/>
          </a:prstGeom>
          <a:noFill/>
        </p:spPr>
        <p:txBody>
          <a:bodyPr wrap="none" rtlCol="0">
            <a:spAutoFit/>
          </a:bodyPr>
          <a:lstStyle/>
          <a:p>
            <a:r>
              <a:rPr lang="en-US" sz="2800" dirty="0"/>
              <a:t>General Email: </a:t>
            </a:r>
            <a:r>
              <a:rPr lang="en-US" sz="2800" u="sng" dirty="0">
                <a:hlinkClick r:id="rId8"/>
              </a:rPr>
              <a:t>purchasing@laredo.edu</a:t>
            </a:r>
            <a:endParaRPr lang="en-US" sz="2800" u="sng" dirty="0"/>
          </a:p>
          <a:p>
            <a:endParaRPr lang="en-US" sz="2800" u="sng" dirty="0"/>
          </a:p>
        </p:txBody>
      </p:sp>
    </p:spTree>
    <p:extLst>
      <p:ext uri="{BB962C8B-B14F-4D97-AF65-F5344CB8AC3E}">
        <p14:creationId xmlns:p14="http://schemas.microsoft.com/office/powerpoint/2010/main" val="2266152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BCCBD-C887-4953-A763-C2FD8E95CA14}"/>
              </a:ext>
            </a:extLst>
          </p:cNvPr>
          <p:cNvSpPr txBox="1">
            <a:spLocks/>
          </p:cNvSpPr>
          <p:nvPr/>
        </p:nvSpPr>
        <p:spPr>
          <a:xfrm>
            <a:off x="637032" y="346837"/>
            <a:ext cx="10515600" cy="35119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6000" dirty="0">
                <a:latin typeface="Bookman Old Style" panose="02050604050505020204" pitchFamily="18" charset="0"/>
              </a:rPr>
              <a:t>Questions</a:t>
            </a:r>
          </a:p>
          <a:p>
            <a:pPr algn="ctr">
              <a:lnSpc>
                <a:spcPct val="150000"/>
              </a:lnSpc>
            </a:pPr>
            <a:r>
              <a:rPr lang="en-US" sz="6000" dirty="0">
                <a:latin typeface="Bookman Old Style" panose="02050604050505020204" pitchFamily="18" charset="0"/>
              </a:rPr>
              <a:t>Comments</a:t>
            </a:r>
          </a:p>
          <a:p>
            <a:pPr algn="ctr">
              <a:lnSpc>
                <a:spcPct val="150000"/>
              </a:lnSpc>
            </a:pPr>
            <a:r>
              <a:rPr lang="en-US" sz="6000" dirty="0">
                <a:latin typeface="Bookman Old Style" panose="02050604050505020204" pitchFamily="18" charset="0"/>
              </a:rPr>
              <a:t>Feedback</a:t>
            </a:r>
          </a:p>
        </p:txBody>
      </p:sp>
    </p:spTree>
    <p:extLst>
      <p:ext uri="{BB962C8B-B14F-4D97-AF65-F5344CB8AC3E}">
        <p14:creationId xmlns:p14="http://schemas.microsoft.com/office/powerpoint/2010/main" val="3289345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159981-F6E2-4AA4-A46D-00C5069A735C}"/>
              </a:ext>
            </a:extLst>
          </p:cNvPr>
          <p:cNvPicPr>
            <a:picLocks noChangeAspect="1"/>
          </p:cNvPicPr>
          <p:nvPr/>
        </p:nvPicPr>
        <p:blipFill>
          <a:blip r:embed="rId3"/>
          <a:stretch>
            <a:fillRect/>
          </a:stretch>
        </p:blipFill>
        <p:spPr>
          <a:xfrm>
            <a:off x="837744" y="563822"/>
            <a:ext cx="10516511" cy="1322947"/>
          </a:xfrm>
          <a:prstGeom prst="rect">
            <a:avLst/>
          </a:prstGeom>
        </p:spPr>
      </p:pic>
      <p:sp>
        <p:nvSpPr>
          <p:cNvPr id="3" name="TextBox 2">
            <a:extLst>
              <a:ext uri="{FF2B5EF4-FFF2-40B4-BE49-F238E27FC236}">
                <a16:creationId xmlns:a16="http://schemas.microsoft.com/office/drawing/2014/main" id="{A0AA53CE-C92B-4AA3-B06B-EC3DBB7E6116}"/>
              </a:ext>
            </a:extLst>
          </p:cNvPr>
          <p:cNvSpPr txBox="1"/>
          <p:nvPr/>
        </p:nvSpPr>
        <p:spPr>
          <a:xfrm>
            <a:off x="2410967" y="563822"/>
            <a:ext cx="7370064" cy="923330"/>
          </a:xfrm>
          <a:prstGeom prst="rect">
            <a:avLst/>
          </a:prstGeom>
          <a:noFill/>
        </p:spPr>
        <p:txBody>
          <a:bodyPr wrap="square" rtlCol="0">
            <a:spAutoFit/>
          </a:bodyPr>
          <a:lstStyle/>
          <a:p>
            <a:pPr algn="ctr"/>
            <a:r>
              <a:rPr lang="en-US" sz="5400" dirty="0"/>
              <a:t>Mission Statement </a:t>
            </a:r>
          </a:p>
        </p:txBody>
      </p:sp>
      <p:sp>
        <p:nvSpPr>
          <p:cNvPr id="4" name="TextBox 3">
            <a:extLst>
              <a:ext uri="{FF2B5EF4-FFF2-40B4-BE49-F238E27FC236}">
                <a16:creationId xmlns:a16="http://schemas.microsoft.com/office/drawing/2014/main" id="{8140A3CE-182A-4B86-8AC3-92CDD6232267}"/>
              </a:ext>
            </a:extLst>
          </p:cNvPr>
          <p:cNvSpPr txBox="1"/>
          <p:nvPr/>
        </p:nvSpPr>
        <p:spPr>
          <a:xfrm>
            <a:off x="4754880" y="2514600"/>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536B4A6A-2E65-4ACD-BDEB-6BF9F7943554}"/>
              </a:ext>
            </a:extLst>
          </p:cNvPr>
          <p:cNvSpPr txBox="1"/>
          <p:nvPr/>
        </p:nvSpPr>
        <p:spPr>
          <a:xfrm>
            <a:off x="1115568" y="1886769"/>
            <a:ext cx="9811512" cy="2554545"/>
          </a:xfrm>
          <a:prstGeom prst="rect">
            <a:avLst/>
          </a:prstGeom>
          <a:noFill/>
        </p:spPr>
        <p:txBody>
          <a:bodyPr wrap="square" rtlCol="0">
            <a:spAutoFit/>
          </a:bodyPr>
          <a:lstStyle/>
          <a:p>
            <a:pPr algn="just"/>
            <a:r>
              <a:rPr lang="en-US" sz="3200" dirty="0"/>
              <a:t>The mission of the Purchasing Office is to provide the Administration, Faculty, and Staff the purchasing services necessary to accomplish their goals and objectives while safeguarding the College’s financial resources and fostering vendor inclusiveness and competition. </a:t>
            </a:r>
          </a:p>
        </p:txBody>
      </p:sp>
    </p:spTree>
    <p:extLst>
      <p:ext uri="{BB962C8B-B14F-4D97-AF65-F5344CB8AC3E}">
        <p14:creationId xmlns:p14="http://schemas.microsoft.com/office/powerpoint/2010/main" val="1335080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159981-F6E2-4AA4-A46D-00C5069A735C}"/>
              </a:ext>
            </a:extLst>
          </p:cNvPr>
          <p:cNvPicPr>
            <a:picLocks noChangeAspect="1"/>
          </p:cNvPicPr>
          <p:nvPr/>
        </p:nvPicPr>
        <p:blipFill>
          <a:blip r:embed="rId3"/>
          <a:stretch>
            <a:fillRect/>
          </a:stretch>
        </p:blipFill>
        <p:spPr>
          <a:xfrm>
            <a:off x="837744" y="563822"/>
            <a:ext cx="10516511" cy="1322947"/>
          </a:xfrm>
          <a:prstGeom prst="rect">
            <a:avLst/>
          </a:prstGeom>
        </p:spPr>
      </p:pic>
      <p:sp>
        <p:nvSpPr>
          <p:cNvPr id="3" name="TextBox 2">
            <a:extLst>
              <a:ext uri="{FF2B5EF4-FFF2-40B4-BE49-F238E27FC236}">
                <a16:creationId xmlns:a16="http://schemas.microsoft.com/office/drawing/2014/main" id="{A0AA53CE-C92B-4AA3-B06B-EC3DBB7E6116}"/>
              </a:ext>
            </a:extLst>
          </p:cNvPr>
          <p:cNvSpPr txBox="1"/>
          <p:nvPr/>
        </p:nvSpPr>
        <p:spPr>
          <a:xfrm>
            <a:off x="2336292" y="563822"/>
            <a:ext cx="7370064" cy="923330"/>
          </a:xfrm>
          <a:prstGeom prst="rect">
            <a:avLst/>
          </a:prstGeom>
          <a:noFill/>
        </p:spPr>
        <p:txBody>
          <a:bodyPr wrap="square" rtlCol="0">
            <a:spAutoFit/>
          </a:bodyPr>
          <a:lstStyle/>
          <a:p>
            <a:pPr algn="ctr"/>
            <a:r>
              <a:rPr lang="en-US" sz="5400" dirty="0"/>
              <a:t>Goals</a:t>
            </a:r>
          </a:p>
        </p:txBody>
      </p:sp>
      <p:sp>
        <p:nvSpPr>
          <p:cNvPr id="4" name="TextBox 3">
            <a:extLst>
              <a:ext uri="{FF2B5EF4-FFF2-40B4-BE49-F238E27FC236}">
                <a16:creationId xmlns:a16="http://schemas.microsoft.com/office/drawing/2014/main" id="{8140A3CE-182A-4B86-8AC3-92CDD6232267}"/>
              </a:ext>
            </a:extLst>
          </p:cNvPr>
          <p:cNvSpPr txBox="1"/>
          <p:nvPr/>
        </p:nvSpPr>
        <p:spPr>
          <a:xfrm>
            <a:off x="4754880" y="2514600"/>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536B4A6A-2E65-4ACD-BDEB-6BF9F7943554}"/>
              </a:ext>
            </a:extLst>
          </p:cNvPr>
          <p:cNvSpPr txBox="1"/>
          <p:nvPr/>
        </p:nvSpPr>
        <p:spPr>
          <a:xfrm>
            <a:off x="1115568" y="1886769"/>
            <a:ext cx="9811512" cy="3539430"/>
          </a:xfrm>
          <a:prstGeom prst="rect">
            <a:avLst/>
          </a:prstGeom>
          <a:noFill/>
        </p:spPr>
        <p:txBody>
          <a:bodyPr wrap="square" rtlCol="0">
            <a:spAutoFit/>
          </a:bodyPr>
          <a:lstStyle/>
          <a:p>
            <a:pPr marL="285750" indent="-285750">
              <a:buFont typeface="Arial" panose="020B0604020202020204" pitchFamily="34" charset="0"/>
              <a:buChar char="•"/>
            </a:pPr>
            <a:r>
              <a:rPr lang="en-US" sz="2800" dirty="0"/>
              <a:t> Purchase all goods and services at the best price and quality in an efficient and timely manner ensuring that the College gets the best value for their funds</a:t>
            </a:r>
          </a:p>
          <a:p>
            <a:endParaRPr lang="en-US" sz="2800" dirty="0"/>
          </a:p>
          <a:p>
            <a:pPr marL="285750" indent="-285750">
              <a:buFont typeface="Arial" panose="020B0604020202020204" pitchFamily="34" charset="0"/>
              <a:buChar char="•"/>
            </a:pPr>
            <a:r>
              <a:rPr lang="en-US" sz="2800" dirty="0"/>
              <a:t> Purchase goods and services in accordance with established policies and procedures</a:t>
            </a:r>
          </a:p>
          <a:p>
            <a:endParaRPr lang="en-US" sz="2800" dirty="0"/>
          </a:p>
          <a:p>
            <a:pPr marL="285750" indent="-285750">
              <a:buFont typeface="Arial" panose="020B0604020202020204" pitchFamily="34" charset="0"/>
              <a:buChar char="•"/>
            </a:pPr>
            <a:r>
              <a:rPr lang="en-US" sz="2800" dirty="0"/>
              <a:t> Establish and maintain purchasing procedures </a:t>
            </a:r>
          </a:p>
        </p:txBody>
      </p:sp>
    </p:spTree>
    <p:extLst>
      <p:ext uri="{BB962C8B-B14F-4D97-AF65-F5344CB8AC3E}">
        <p14:creationId xmlns:p14="http://schemas.microsoft.com/office/powerpoint/2010/main" val="1747325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159981-F6E2-4AA4-A46D-00C5069A735C}"/>
              </a:ext>
            </a:extLst>
          </p:cNvPr>
          <p:cNvPicPr>
            <a:picLocks noChangeAspect="1"/>
          </p:cNvPicPr>
          <p:nvPr/>
        </p:nvPicPr>
        <p:blipFill>
          <a:blip r:embed="rId3"/>
          <a:stretch>
            <a:fillRect/>
          </a:stretch>
        </p:blipFill>
        <p:spPr>
          <a:xfrm>
            <a:off x="837744" y="563822"/>
            <a:ext cx="10516511" cy="1322947"/>
          </a:xfrm>
          <a:prstGeom prst="rect">
            <a:avLst/>
          </a:prstGeom>
        </p:spPr>
      </p:pic>
      <p:sp>
        <p:nvSpPr>
          <p:cNvPr id="3" name="TextBox 2">
            <a:extLst>
              <a:ext uri="{FF2B5EF4-FFF2-40B4-BE49-F238E27FC236}">
                <a16:creationId xmlns:a16="http://schemas.microsoft.com/office/drawing/2014/main" id="{A0AA53CE-C92B-4AA3-B06B-EC3DBB7E6116}"/>
              </a:ext>
            </a:extLst>
          </p:cNvPr>
          <p:cNvSpPr txBox="1"/>
          <p:nvPr/>
        </p:nvSpPr>
        <p:spPr>
          <a:xfrm>
            <a:off x="2336292" y="563822"/>
            <a:ext cx="7370064" cy="923330"/>
          </a:xfrm>
          <a:prstGeom prst="rect">
            <a:avLst/>
          </a:prstGeom>
          <a:noFill/>
        </p:spPr>
        <p:txBody>
          <a:bodyPr wrap="square" rtlCol="0">
            <a:spAutoFit/>
          </a:bodyPr>
          <a:lstStyle/>
          <a:p>
            <a:pPr algn="ctr"/>
            <a:r>
              <a:rPr lang="en-US" sz="5400" dirty="0"/>
              <a:t>Conflict of Interest </a:t>
            </a:r>
          </a:p>
        </p:txBody>
      </p:sp>
      <p:sp>
        <p:nvSpPr>
          <p:cNvPr id="4" name="TextBox 3">
            <a:extLst>
              <a:ext uri="{FF2B5EF4-FFF2-40B4-BE49-F238E27FC236}">
                <a16:creationId xmlns:a16="http://schemas.microsoft.com/office/drawing/2014/main" id="{8140A3CE-182A-4B86-8AC3-92CDD6232267}"/>
              </a:ext>
            </a:extLst>
          </p:cNvPr>
          <p:cNvSpPr txBox="1"/>
          <p:nvPr/>
        </p:nvSpPr>
        <p:spPr>
          <a:xfrm>
            <a:off x="4754880" y="2514600"/>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536B4A6A-2E65-4ACD-BDEB-6BF9F7943554}"/>
              </a:ext>
            </a:extLst>
          </p:cNvPr>
          <p:cNvSpPr txBox="1"/>
          <p:nvPr/>
        </p:nvSpPr>
        <p:spPr>
          <a:xfrm>
            <a:off x="1115568" y="1886769"/>
            <a:ext cx="9811512" cy="2246769"/>
          </a:xfrm>
          <a:prstGeom prst="rect">
            <a:avLst/>
          </a:prstGeom>
          <a:noFill/>
        </p:spPr>
        <p:txBody>
          <a:bodyPr wrap="square" rtlCol="0">
            <a:spAutoFit/>
          </a:bodyPr>
          <a:lstStyle/>
          <a:p>
            <a:pPr algn="just"/>
            <a:r>
              <a:rPr lang="en-US" sz="2800" dirty="0"/>
              <a:t>A conflict of interest occurs when an employee participates directly or indirectly in the procurement process from which that employee, member of the employee's family, or other persons known to the employee will benefit financially, either directly or indirectly.</a:t>
            </a:r>
          </a:p>
        </p:txBody>
      </p:sp>
    </p:spTree>
    <p:extLst>
      <p:ext uri="{BB962C8B-B14F-4D97-AF65-F5344CB8AC3E}">
        <p14:creationId xmlns:p14="http://schemas.microsoft.com/office/powerpoint/2010/main" val="654310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159981-F6E2-4AA4-A46D-00C5069A735C}"/>
              </a:ext>
            </a:extLst>
          </p:cNvPr>
          <p:cNvPicPr>
            <a:picLocks noChangeAspect="1"/>
          </p:cNvPicPr>
          <p:nvPr/>
        </p:nvPicPr>
        <p:blipFill>
          <a:blip r:embed="rId3"/>
          <a:stretch>
            <a:fillRect/>
          </a:stretch>
        </p:blipFill>
        <p:spPr>
          <a:xfrm>
            <a:off x="837744" y="364013"/>
            <a:ext cx="10516511" cy="1322947"/>
          </a:xfrm>
          <a:prstGeom prst="rect">
            <a:avLst/>
          </a:prstGeom>
        </p:spPr>
      </p:pic>
      <p:sp>
        <p:nvSpPr>
          <p:cNvPr id="3" name="TextBox 2">
            <a:extLst>
              <a:ext uri="{FF2B5EF4-FFF2-40B4-BE49-F238E27FC236}">
                <a16:creationId xmlns:a16="http://schemas.microsoft.com/office/drawing/2014/main" id="{A0AA53CE-C92B-4AA3-B06B-EC3DBB7E6116}"/>
              </a:ext>
            </a:extLst>
          </p:cNvPr>
          <p:cNvSpPr txBox="1"/>
          <p:nvPr/>
        </p:nvSpPr>
        <p:spPr>
          <a:xfrm>
            <a:off x="2336292" y="563822"/>
            <a:ext cx="7370064" cy="923330"/>
          </a:xfrm>
          <a:prstGeom prst="rect">
            <a:avLst/>
          </a:prstGeom>
          <a:noFill/>
        </p:spPr>
        <p:txBody>
          <a:bodyPr wrap="square" rtlCol="0">
            <a:spAutoFit/>
          </a:bodyPr>
          <a:lstStyle/>
          <a:p>
            <a:pPr algn="ctr"/>
            <a:r>
              <a:rPr lang="en-US" sz="5400" dirty="0"/>
              <a:t>Commitment of Funds</a:t>
            </a:r>
          </a:p>
        </p:txBody>
      </p:sp>
      <p:sp>
        <p:nvSpPr>
          <p:cNvPr id="4" name="TextBox 3">
            <a:extLst>
              <a:ext uri="{FF2B5EF4-FFF2-40B4-BE49-F238E27FC236}">
                <a16:creationId xmlns:a16="http://schemas.microsoft.com/office/drawing/2014/main" id="{8140A3CE-182A-4B86-8AC3-92CDD6232267}"/>
              </a:ext>
            </a:extLst>
          </p:cNvPr>
          <p:cNvSpPr txBox="1"/>
          <p:nvPr/>
        </p:nvSpPr>
        <p:spPr>
          <a:xfrm>
            <a:off x="4754880" y="2514600"/>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536B4A6A-2E65-4ACD-BDEB-6BF9F7943554}"/>
              </a:ext>
            </a:extLst>
          </p:cNvPr>
          <p:cNvSpPr txBox="1"/>
          <p:nvPr/>
        </p:nvSpPr>
        <p:spPr>
          <a:xfrm>
            <a:off x="1189996" y="1443216"/>
            <a:ext cx="8815241" cy="5786199"/>
          </a:xfrm>
          <a:prstGeom prst="rect">
            <a:avLst/>
          </a:prstGeom>
          <a:noFill/>
        </p:spPr>
        <p:txBody>
          <a:bodyPr wrap="square" rtlCol="0">
            <a:spAutoFit/>
          </a:bodyPr>
          <a:lstStyle/>
          <a:p>
            <a:endParaRPr lang="en-US" dirty="0"/>
          </a:p>
          <a:p>
            <a:pPr marL="285750" indent="-285750">
              <a:buFont typeface="Arial" panose="020B0604020202020204" pitchFamily="34" charset="0"/>
              <a:buChar char="•"/>
            </a:pPr>
            <a:r>
              <a:rPr lang="en-US" dirty="0"/>
              <a:t>All purchase commitments shall be made on a properly drawn and issued purchase order document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signatures of the Purchasing Supervisor (limited to $5,000), Purchasing Director, Vice President of Finance and/or President on an official purchase order are the only signatures that can legally bind College funds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No employee has the authority to enter into purchase contracts or in any way obligate funds unless specifically authorized in writing by the President or the Vice President of Finance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Those employees who purchase goods or services without a duly authorized purchase order (unauthorized purchase) may be held personally liable for the total amount due to the Vendor</a:t>
            </a:r>
          </a:p>
          <a:p>
            <a:pPr marL="285750" indent="-285750">
              <a:buFont typeface="Arial" panose="020B0604020202020204" pitchFamily="34" charset="0"/>
              <a:buChar char="•"/>
            </a:pPr>
            <a:endParaRPr lang="en-US" dirty="0"/>
          </a:p>
          <a:p>
            <a:pPr algn="just"/>
            <a:endParaRPr lang="en-US" sz="2800" dirty="0"/>
          </a:p>
        </p:txBody>
      </p:sp>
    </p:spTree>
    <p:extLst>
      <p:ext uri="{BB962C8B-B14F-4D97-AF65-F5344CB8AC3E}">
        <p14:creationId xmlns:p14="http://schemas.microsoft.com/office/powerpoint/2010/main" val="851734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159981-F6E2-4AA4-A46D-00C5069A735C}"/>
              </a:ext>
            </a:extLst>
          </p:cNvPr>
          <p:cNvPicPr>
            <a:picLocks noChangeAspect="1"/>
          </p:cNvPicPr>
          <p:nvPr/>
        </p:nvPicPr>
        <p:blipFill>
          <a:blip r:embed="rId3"/>
          <a:stretch>
            <a:fillRect/>
          </a:stretch>
        </p:blipFill>
        <p:spPr>
          <a:xfrm>
            <a:off x="837744" y="364013"/>
            <a:ext cx="10516511" cy="1322947"/>
          </a:xfrm>
          <a:prstGeom prst="rect">
            <a:avLst/>
          </a:prstGeom>
        </p:spPr>
      </p:pic>
      <p:sp>
        <p:nvSpPr>
          <p:cNvPr id="3" name="TextBox 2">
            <a:extLst>
              <a:ext uri="{FF2B5EF4-FFF2-40B4-BE49-F238E27FC236}">
                <a16:creationId xmlns:a16="http://schemas.microsoft.com/office/drawing/2014/main" id="{A0AA53CE-C92B-4AA3-B06B-EC3DBB7E6116}"/>
              </a:ext>
            </a:extLst>
          </p:cNvPr>
          <p:cNvSpPr txBox="1"/>
          <p:nvPr/>
        </p:nvSpPr>
        <p:spPr>
          <a:xfrm>
            <a:off x="2336292" y="563822"/>
            <a:ext cx="7370064" cy="923330"/>
          </a:xfrm>
          <a:prstGeom prst="rect">
            <a:avLst/>
          </a:prstGeom>
          <a:noFill/>
        </p:spPr>
        <p:txBody>
          <a:bodyPr wrap="square" rtlCol="0">
            <a:spAutoFit/>
          </a:bodyPr>
          <a:lstStyle/>
          <a:p>
            <a:pPr algn="ctr"/>
            <a:r>
              <a:rPr lang="en-US" sz="5400" dirty="0"/>
              <a:t>Procurement Process</a:t>
            </a:r>
          </a:p>
        </p:txBody>
      </p:sp>
      <p:sp>
        <p:nvSpPr>
          <p:cNvPr id="4" name="TextBox 3">
            <a:extLst>
              <a:ext uri="{FF2B5EF4-FFF2-40B4-BE49-F238E27FC236}">
                <a16:creationId xmlns:a16="http://schemas.microsoft.com/office/drawing/2014/main" id="{8140A3CE-182A-4B86-8AC3-92CDD6232267}"/>
              </a:ext>
            </a:extLst>
          </p:cNvPr>
          <p:cNvSpPr txBox="1"/>
          <p:nvPr/>
        </p:nvSpPr>
        <p:spPr>
          <a:xfrm>
            <a:off x="4754880" y="2514600"/>
            <a:ext cx="184731" cy="369332"/>
          </a:xfrm>
          <a:prstGeom prst="rect">
            <a:avLst/>
          </a:prstGeom>
          <a:noFill/>
        </p:spPr>
        <p:txBody>
          <a:bodyPr wrap="none" rtlCol="0">
            <a:spAutoFit/>
          </a:bodyPr>
          <a:lstStyle/>
          <a:p>
            <a:endParaRPr lang="en-US" dirty="0"/>
          </a:p>
        </p:txBody>
      </p:sp>
      <p:pic>
        <p:nvPicPr>
          <p:cNvPr id="6" name="Picture 5">
            <a:extLst>
              <a:ext uri="{FF2B5EF4-FFF2-40B4-BE49-F238E27FC236}">
                <a16:creationId xmlns:a16="http://schemas.microsoft.com/office/drawing/2014/main" id="{C5527C0D-1B23-4157-8728-473C33579486}"/>
              </a:ext>
            </a:extLst>
          </p:cNvPr>
          <p:cNvPicPr>
            <a:picLocks noChangeAspect="1"/>
          </p:cNvPicPr>
          <p:nvPr/>
        </p:nvPicPr>
        <p:blipFill rotWithShape="1">
          <a:blip r:embed="rId4"/>
          <a:srcRect l="15492" t="29219" r="21063" b="4255"/>
          <a:stretch/>
        </p:blipFill>
        <p:spPr>
          <a:xfrm>
            <a:off x="2228444" y="1617958"/>
            <a:ext cx="7735109" cy="4876029"/>
          </a:xfrm>
          <a:prstGeom prst="rect">
            <a:avLst/>
          </a:prstGeom>
        </p:spPr>
      </p:pic>
    </p:spTree>
    <p:extLst>
      <p:ext uri="{BB962C8B-B14F-4D97-AF65-F5344CB8AC3E}">
        <p14:creationId xmlns:p14="http://schemas.microsoft.com/office/powerpoint/2010/main" val="1268051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159981-F6E2-4AA4-A46D-00C5069A735C}"/>
              </a:ext>
            </a:extLst>
          </p:cNvPr>
          <p:cNvPicPr>
            <a:picLocks noChangeAspect="1"/>
          </p:cNvPicPr>
          <p:nvPr/>
        </p:nvPicPr>
        <p:blipFill>
          <a:blip r:embed="rId3"/>
          <a:stretch>
            <a:fillRect/>
          </a:stretch>
        </p:blipFill>
        <p:spPr>
          <a:xfrm>
            <a:off x="453696" y="499814"/>
            <a:ext cx="10516511" cy="1322947"/>
          </a:xfrm>
          <a:prstGeom prst="rect">
            <a:avLst/>
          </a:prstGeom>
        </p:spPr>
      </p:pic>
      <p:sp>
        <p:nvSpPr>
          <p:cNvPr id="3" name="TextBox 2">
            <a:extLst>
              <a:ext uri="{FF2B5EF4-FFF2-40B4-BE49-F238E27FC236}">
                <a16:creationId xmlns:a16="http://schemas.microsoft.com/office/drawing/2014/main" id="{A0AA53CE-C92B-4AA3-B06B-EC3DBB7E6116}"/>
              </a:ext>
            </a:extLst>
          </p:cNvPr>
          <p:cNvSpPr txBox="1"/>
          <p:nvPr/>
        </p:nvSpPr>
        <p:spPr>
          <a:xfrm>
            <a:off x="2336292" y="563822"/>
            <a:ext cx="7370064" cy="923330"/>
          </a:xfrm>
          <a:prstGeom prst="rect">
            <a:avLst/>
          </a:prstGeom>
          <a:noFill/>
        </p:spPr>
        <p:txBody>
          <a:bodyPr wrap="square" rtlCol="0">
            <a:spAutoFit/>
          </a:bodyPr>
          <a:lstStyle/>
          <a:p>
            <a:pPr algn="ctr"/>
            <a:r>
              <a:rPr lang="en-US" sz="5400" dirty="0"/>
              <a:t>Requisition</a:t>
            </a:r>
          </a:p>
        </p:txBody>
      </p:sp>
      <p:sp>
        <p:nvSpPr>
          <p:cNvPr id="4" name="TextBox 3">
            <a:extLst>
              <a:ext uri="{FF2B5EF4-FFF2-40B4-BE49-F238E27FC236}">
                <a16:creationId xmlns:a16="http://schemas.microsoft.com/office/drawing/2014/main" id="{8140A3CE-182A-4B86-8AC3-92CDD6232267}"/>
              </a:ext>
            </a:extLst>
          </p:cNvPr>
          <p:cNvSpPr txBox="1"/>
          <p:nvPr/>
        </p:nvSpPr>
        <p:spPr>
          <a:xfrm>
            <a:off x="4754880" y="2514600"/>
            <a:ext cx="184731" cy="369332"/>
          </a:xfrm>
          <a:prstGeom prst="rect">
            <a:avLst/>
          </a:prstGeom>
          <a:noFill/>
        </p:spPr>
        <p:txBody>
          <a:bodyPr wrap="none" rtlCol="0">
            <a:spAutoFit/>
          </a:bodyPr>
          <a:lstStyle/>
          <a:p>
            <a:endParaRPr lang="en-US" dirty="0"/>
          </a:p>
        </p:txBody>
      </p:sp>
      <p:pic>
        <p:nvPicPr>
          <p:cNvPr id="8" name="Content Placeholder 3">
            <a:extLst>
              <a:ext uri="{FF2B5EF4-FFF2-40B4-BE49-F238E27FC236}">
                <a16:creationId xmlns:a16="http://schemas.microsoft.com/office/drawing/2014/main" id="{FB355F83-86A1-4B4C-8DC0-5E5A7333D3D5}"/>
              </a:ext>
            </a:extLst>
          </p:cNvPr>
          <p:cNvPicPr>
            <a:picLocks noChangeAspect="1"/>
          </p:cNvPicPr>
          <p:nvPr/>
        </p:nvPicPr>
        <p:blipFill rotWithShape="1">
          <a:blip r:embed="rId4"/>
          <a:srcRect l="21869" t="11229" r="37072" b="-1"/>
          <a:stretch/>
        </p:blipFill>
        <p:spPr>
          <a:xfrm>
            <a:off x="918055" y="1492468"/>
            <a:ext cx="3929190" cy="5107115"/>
          </a:xfrm>
          <a:prstGeom prst="rect">
            <a:avLst/>
          </a:prstGeom>
        </p:spPr>
      </p:pic>
      <p:sp>
        <p:nvSpPr>
          <p:cNvPr id="9" name="TextBox 8">
            <a:extLst>
              <a:ext uri="{FF2B5EF4-FFF2-40B4-BE49-F238E27FC236}">
                <a16:creationId xmlns:a16="http://schemas.microsoft.com/office/drawing/2014/main" id="{FE4DAA05-BA48-477C-9F61-9C24DCA5FD28}"/>
              </a:ext>
            </a:extLst>
          </p:cNvPr>
          <p:cNvSpPr txBox="1"/>
          <p:nvPr/>
        </p:nvSpPr>
        <p:spPr>
          <a:xfrm>
            <a:off x="6266121" y="1645368"/>
            <a:ext cx="3675888" cy="4801314"/>
          </a:xfrm>
          <a:prstGeom prst="rect">
            <a:avLst/>
          </a:prstGeom>
          <a:noFill/>
        </p:spPr>
        <p:txBody>
          <a:bodyPr wrap="square" rtlCol="0">
            <a:spAutoFit/>
          </a:bodyPr>
          <a:lstStyle/>
          <a:p>
            <a:pPr marL="342900" indent="-342900">
              <a:buFont typeface="Arial" panose="020B0604020202020204" pitchFamily="34" charset="0"/>
              <a:buChar char="•"/>
            </a:pPr>
            <a:r>
              <a:rPr lang="en-US" sz="2400" dirty="0"/>
              <a:t>Type of purchase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Department/Requestor</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Vendor information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Budget account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Specify goods and services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Signature approvals</a:t>
            </a:r>
          </a:p>
          <a:p>
            <a:endParaRPr lang="en-US" dirty="0"/>
          </a:p>
        </p:txBody>
      </p:sp>
    </p:spTree>
    <p:extLst>
      <p:ext uri="{BB962C8B-B14F-4D97-AF65-F5344CB8AC3E}">
        <p14:creationId xmlns:p14="http://schemas.microsoft.com/office/powerpoint/2010/main" val="4221258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159981-F6E2-4AA4-A46D-00C5069A735C}"/>
              </a:ext>
            </a:extLst>
          </p:cNvPr>
          <p:cNvPicPr>
            <a:picLocks noChangeAspect="1"/>
          </p:cNvPicPr>
          <p:nvPr/>
        </p:nvPicPr>
        <p:blipFill>
          <a:blip r:embed="rId3"/>
          <a:stretch>
            <a:fillRect/>
          </a:stretch>
        </p:blipFill>
        <p:spPr>
          <a:xfrm>
            <a:off x="837744" y="364013"/>
            <a:ext cx="10516511" cy="1322947"/>
          </a:xfrm>
          <a:prstGeom prst="rect">
            <a:avLst/>
          </a:prstGeom>
        </p:spPr>
      </p:pic>
      <p:sp>
        <p:nvSpPr>
          <p:cNvPr id="3" name="TextBox 2">
            <a:extLst>
              <a:ext uri="{FF2B5EF4-FFF2-40B4-BE49-F238E27FC236}">
                <a16:creationId xmlns:a16="http://schemas.microsoft.com/office/drawing/2014/main" id="{A0AA53CE-C92B-4AA3-B06B-EC3DBB7E6116}"/>
              </a:ext>
            </a:extLst>
          </p:cNvPr>
          <p:cNvSpPr txBox="1"/>
          <p:nvPr/>
        </p:nvSpPr>
        <p:spPr>
          <a:xfrm>
            <a:off x="2336292" y="563822"/>
            <a:ext cx="7370064" cy="923330"/>
          </a:xfrm>
          <a:prstGeom prst="rect">
            <a:avLst/>
          </a:prstGeom>
          <a:noFill/>
        </p:spPr>
        <p:txBody>
          <a:bodyPr wrap="square" rtlCol="0">
            <a:spAutoFit/>
          </a:bodyPr>
          <a:lstStyle/>
          <a:p>
            <a:pPr algn="ctr"/>
            <a:r>
              <a:rPr lang="en-US" sz="5400" dirty="0"/>
              <a:t>Quotes and Forms</a:t>
            </a:r>
          </a:p>
        </p:txBody>
      </p:sp>
      <p:sp>
        <p:nvSpPr>
          <p:cNvPr id="4" name="TextBox 3">
            <a:extLst>
              <a:ext uri="{FF2B5EF4-FFF2-40B4-BE49-F238E27FC236}">
                <a16:creationId xmlns:a16="http://schemas.microsoft.com/office/drawing/2014/main" id="{8140A3CE-182A-4B86-8AC3-92CDD6232267}"/>
              </a:ext>
            </a:extLst>
          </p:cNvPr>
          <p:cNvSpPr txBox="1"/>
          <p:nvPr/>
        </p:nvSpPr>
        <p:spPr>
          <a:xfrm>
            <a:off x="4754880" y="2514600"/>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536B4A6A-2E65-4ACD-BDEB-6BF9F7943554}"/>
              </a:ext>
            </a:extLst>
          </p:cNvPr>
          <p:cNvSpPr txBox="1"/>
          <p:nvPr/>
        </p:nvSpPr>
        <p:spPr>
          <a:xfrm>
            <a:off x="1189996" y="1443216"/>
            <a:ext cx="10059251" cy="3477875"/>
          </a:xfrm>
          <a:prstGeom prst="rect">
            <a:avLst/>
          </a:prstGeom>
          <a:noFill/>
        </p:spPr>
        <p:txBody>
          <a:bodyPr wrap="square" rtlCol="0">
            <a:spAutoFit/>
          </a:bodyPr>
          <a:lstStyle/>
          <a:p>
            <a:pPr marL="285750" indent="-285750">
              <a:buFont typeface="Arial" panose="020B0604020202020204" pitchFamily="34" charset="0"/>
              <a:buChar char="•"/>
            </a:pPr>
            <a:r>
              <a:rPr lang="en-US" sz="2800" dirty="0"/>
              <a:t>Requests under $10,000.00 requires only one quote </a:t>
            </a:r>
          </a:p>
          <a:p>
            <a:pPr marL="285750" indent="-285750">
              <a:buFont typeface="Arial" panose="020B0604020202020204" pitchFamily="34" charset="0"/>
              <a:buChar char="•"/>
            </a:pPr>
            <a:r>
              <a:rPr lang="en-US" sz="2800" dirty="0"/>
              <a:t>Requests over $10,000.01 requires three quotes</a:t>
            </a:r>
          </a:p>
          <a:p>
            <a:pPr marL="285750" indent="-285750">
              <a:buFont typeface="Arial" panose="020B0604020202020204" pitchFamily="34" charset="0"/>
              <a:buChar char="•"/>
            </a:pPr>
            <a:r>
              <a:rPr lang="en-US" sz="2800" dirty="0"/>
              <a:t>W-9 form or W-8 (foreign countries) </a:t>
            </a:r>
          </a:p>
          <a:p>
            <a:pPr marL="285750" indent="-285750">
              <a:buFont typeface="Arial" panose="020B0604020202020204" pitchFamily="34" charset="0"/>
              <a:buChar char="•"/>
            </a:pPr>
            <a:r>
              <a:rPr lang="en-US" sz="2800" dirty="0"/>
              <a:t>Certificate of Liability of Insurance</a:t>
            </a:r>
          </a:p>
          <a:p>
            <a:pPr marL="342900" indent="-342900">
              <a:buFont typeface="Arial" panose="020B0604020202020204" pitchFamily="34" charset="0"/>
              <a:buChar char="•"/>
            </a:pPr>
            <a:r>
              <a:rPr lang="en-US" sz="2800" dirty="0"/>
              <a:t>Federal Debarred form (grants)</a:t>
            </a:r>
          </a:p>
          <a:p>
            <a:pPr marL="342900" indent="-342900">
              <a:buFont typeface="Arial" panose="020B0604020202020204" pitchFamily="34" charset="0"/>
              <a:buChar char="•"/>
            </a:pPr>
            <a:r>
              <a:rPr lang="en-US" sz="2800" dirty="0"/>
              <a:t>Form 1295 ($50,000.00 and above)</a:t>
            </a:r>
          </a:p>
          <a:p>
            <a:pPr marL="342900" indent="-342900">
              <a:buFont typeface="Arial" panose="020B0604020202020204" pitchFamily="34" charset="0"/>
              <a:buChar char="•"/>
            </a:pPr>
            <a:r>
              <a:rPr lang="en-US" sz="2800" dirty="0"/>
              <a:t>Award Letter signed by Board member ($25,000.00-$49,999.99)</a:t>
            </a:r>
          </a:p>
          <a:p>
            <a:pPr algn="just"/>
            <a:endParaRPr lang="en-US" sz="2400" dirty="0"/>
          </a:p>
        </p:txBody>
      </p:sp>
    </p:spTree>
    <p:extLst>
      <p:ext uri="{BB962C8B-B14F-4D97-AF65-F5344CB8AC3E}">
        <p14:creationId xmlns:p14="http://schemas.microsoft.com/office/powerpoint/2010/main" val="2062496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159981-F6E2-4AA4-A46D-00C5069A735C}"/>
              </a:ext>
            </a:extLst>
          </p:cNvPr>
          <p:cNvPicPr>
            <a:picLocks noChangeAspect="1"/>
          </p:cNvPicPr>
          <p:nvPr/>
        </p:nvPicPr>
        <p:blipFill>
          <a:blip r:embed="rId3"/>
          <a:stretch>
            <a:fillRect/>
          </a:stretch>
        </p:blipFill>
        <p:spPr>
          <a:xfrm>
            <a:off x="837744" y="364013"/>
            <a:ext cx="10516511" cy="1322947"/>
          </a:xfrm>
          <a:prstGeom prst="rect">
            <a:avLst/>
          </a:prstGeom>
        </p:spPr>
      </p:pic>
      <p:sp>
        <p:nvSpPr>
          <p:cNvPr id="3" name="TextBox 2">
            <a:extLst>
              <a:ext uri="{FF2B5EF4-FFF2-40B4-BE49-F238E27FC236}">
                <a16:creationId xmlns:a16="http://schemas.microsoft.com/office/drawing/2014/main" id="{A0AA53CE-C92B-4AA3-B06B-EC3DBB7E6116}"/>
              </a:ext>
            </a:extLst>
          </p:cNvPr>
          <p:cNvSpPr txBox="1"/>
          <p:nvPr/>
        </p:nvSpPr>
        <p:spPr>
          <a:xfrm>
            <a:off x="2336292" y="563822"/>
            <a:ext cx="7370064" cy="923330"/>
          </a:xfrm>
          <a:prstGeom prst="rect">
            <a:avLst/>
          </a:prstGeom>
          <a:noFill/>
        </p:spPr>
        <p:txBody>
          <a:bodyPr wrap="square" rtlCol="0">
            <a:spAutoFit/>
          </a:bodyPr>
          <a:lstStyle/>
          <a:p>
            <a:pPr algn="ctr"/>
            <a:r>
              <a:rPr lang="en-US" sz="5400" dirty="0"/>
              <a:t>Purchase Methods</a:t>
            </a:r>
          </a:p>
        </p:txBody>
      </p:sp>
      <p:sp>
        <p:nvSpPr>
          <p:cNvPr id="4" name="TextBox 3">
            <a:extLst>
              <a:ext uri="{FF2B5EF4-FFF2-40B4-BE49-F238E27FC236}">
                <a16:creationId xmlns:a16="http://schemas.microsoft.com/office/drawing/2014/main" id="{8140A3CE-182A-4B86-8AC3-92CDD6232267}"/>
              </a:ext>
            </a:extLst>
          </p:cNvPr>
          <p:cNvSpPr txBox="1"/>
          <p:nvPr/>
        </p:nvSpPr>
        <p:spPr>
          <a:xfrm>
            <a:off x="4754880" y="2514600"/>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536B4A6A-2E65-4ACD-BDEB-6BF9F7943554}"/>
              </a:ext>
            </a:extLst>
          </p:cNvPr>
          <p:cNvSpPr txBox="1"/>
          <p:nvPr/>
        </p:nvSpPr>
        <p:spPr>
          <a:xfrm>
            <a:off x="1189996" y="1443216"/>
            <a:ext cx="10059251" cy="2739211"/>
          </a:xfrm>
          <a:prstGeom prst="rect">
            <a:avLst/>
          </a:prstGeom>
          <a:noFill/>
        </p:spPr>
        <p:txBody>
          <a:bodyPr wrap="square" rtlCol="0">
            <a:spAutoFit/>
          </a:bodyPr>
          <a:lstStyle/>
          <a:p>
            <a:pPr algn="just"/>
            <a:r>
              <a:rPr lang="en-US" sz="3600" dirty="0"/>
              <a:t>Informal Bids</a:t>
            </a:r>
          </a:p>
          <a:p>
            <a:pPr algn="just"/>
            <a:r>
              <a:rPr lang="en-US" altLang="en-US" sz="2400" dirty="0">
                <a:solidFill>
                  <a:schemeClr val="tx1">
                    <a:lumMod val="75000"/>
                    <a:lumOff val="25000"/>
                  </a:schemeClr>
                </a:solidFill>
              </a:rPr>
              <a:t>For purchases of $10,000.01 to $49,999.99, three written quotes</a:t>
            </a:r>
          </a:p>
          <a:p>
            <a:pPr algn="just"/>
            <a:endParaRPr lang="en-US" sz="2400" dirty="0"/>
          </a:p>
          <a:p>
            <a:pPr algn="just"/>
            <a:endParaRPr lang="en-US" sz="2400" dirty="0"/>
          </a:p>
          <a:p>
            <a:pPr algn="just"/>
            <a:r>
              <a:rPr lang="en-US" sz="4000" dirty="0"/>
              <a:t>Formal Bids</a:t>
            </a:r>
          </a:p>
          <a:p>
            <a:pPr algn="just"/>
            <a:r>
              <a:rPr lang="en-US" altLang="en-US" sz="2400" dirty="0"/>
              <a:t>$50,000.00 or more are Request for Proposal (RFP)</a:t>
            </a:r>
            <a:endParaRPr lang="en-US" sz="4000" dirty="0"/>
          </a:p>
        </p:txBody>
      </p:sp>
    </p:spTree>
    <p:extLst>
      <p:ext uri="{BB962C8B-B14F-4D97-AF65-F5344CB8AC3E}">
        <p14:creationId xmlns:p14="http://schemas.microsoft.com/office/powerpoint/2010/main" val="11230110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2582</TotalTime>
  <Words>845</Words>
  <Application>Microsoft Office PowerPoint</Application>
  <PresentationFormat>Widescreen</PresentationFormat>
  <Paragraphs>121</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Bookman Old Style</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 R. Martinez</dc:creator>
  <cp:lastModifiedBy>Victoria Martinez</cp:lastModifiedBy>
  <cp:revision>42</cp:revision>
  <dcterms:created xsi:type="dcterms:W3CDTF">2023-10-10T22:14:35Z</dcterms:created>
  <dcterms:modified xsi:type="dcterms:W3CDTF">2024-02-21T22:42:30Z</dcterms:modified>
</cp:coreProperties>
</file>